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m4a" ContentType="audio/mp4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1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26"/>
  </p:notesMasterIdLst>
  <p:sldIdLst>
    <p:sldId id="256" r:id="rId3"/>
    <p:sldId id="258" r:id="rId4"/>
    <p:sldId id="269" r:id="rId5"/>
    <p:sldId id="380" r:id="rId6"/>
    <p:sldId id="364" r:id="rId7"/>
    <p:sldId id="362" r:id="rId8"/>
    <p:sldId id="363" r:id="rId9"/>
    <p:sldId id="365" r:id="rId10"/>
    <p:sldId id="368" r:id="rId11"/>
    <p:sldId id="366" r:id="rId12"/>
    <p:sldId id="367" r:id="rId13"/>
    <p:sldId id="369" r:id="rId14"/>
    <p:sldId id="370" r:id="rId15"/>
    <p:sldId id="371" r:id="rId16"/>
    <p:sldId id="372" r:id="rId17"/>
    <p:sldId id="379" r:id="rId18"/>
    <p:sldId id="373" r:id="rId19"/>
    <p:sldId id="374" r:id="rId20"/>
    <p:sldId id="375" r:id="rId21"/>
    <p:sldId id="376" r:id="rId22"/>
    <p:sldId id="377" r:id="rId23"/>
    <p:sldId id="260" r:id="rId24"/>
    <p:sldId id="378" r:id="rId25"/>
  </p:sldIdLst>
  <p:sldSz cx="24377650" cy="13716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AEA2B0-16F8-42A5-81C4-F566372FB005}" styleName="Table_0">
    <a:wholeTbl>
      <a:tcTxStyle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6E6E6"/>
          </a:solidFill>
        </a:fill>
      </a:tcStyle>
    </a:wholeTbl>
    <a:band1H>
      <a:tcStyle>
        <a:tcBdr/>
        <a:fill>
          <a:solidFill>
            <a:srgbClr val="CACACA"/>
          </a:solidFill>
        </a:fill>
      </a:tcStyle>
    </a:band1H>
    <a:band1V>
      <a:tcStyle>
        <a:tcBdr/>
        <a:fill>
          <a:solidFill>
            <a:srgbClr val="CACACA"/>
          </a:solidFill>
        </a:fill>
      </a:tcStyle>
    </a:band1V>
    <a:lastCol>
      <a:tcTxStyle b="on"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29"/>
    <p:restoredTop sz="82753"/>
  </p:normalViewPr>
  <p:slideViewPr>
    <p:cSldViewPr snapToGrid="0">
      <p:cViewPr varScale="1">
        <p:scale>
          <a:sx n="46" d="100"/>
          <a:sy n="46" d="100"/>
        </p:scale>
        <p:origin x="124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4" Type="http://schemas.openxmlformats.org/officeDocument/2006/relationships/oleObject" Target="../embeddings/oleObject1.bin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4" Type="http://schemas.openxmlformats.org/officeDocument/2006/relationships/oleObject" Target="../embeddings/oleObject2.bin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dk1" tx1="lt1" bg2="dk2" tx2="lt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3840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pPr>
            <a:r>
              <a:rPr lang="zh-CN" dirty="0"/>
              <a:t>事务平均</a:t>
            </a:r>
            <a:r>
              <a:rPr lang="zh-CN" dirty="0" smtClean="0"/>
              <a:t>延迟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ms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vuser</a:t>
            </a:r>
            <a:r>
              <a:rPr lang="en-US" altLang="zh-CN" dirty="0" smtClean="0"/>
              <a:t>)</a:t>
            </a:r>
            <a:r>
              <a:rPr lang="zh-CN" altLang="en-US" dirty="0" smtClean="0"/>
              <a:t>，越低越好</a:t>
            </a:r>
            <a:endParaRPr lang="zh-C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840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DengXian" charset="0"/>
              <a:ea typeface="DengXian" charset="0"/>
              <a:cs typeface="DengXian" charset="0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average!$B$1</c:f>
              <c:strCache>
                <c:ptCount val="1"/>
                <c:pt idx="0">
                  <c:v>origin</c:v>
                </c:pt>
              </c:strCache>
            </c:strRef>
          </c:tx>
          <c:spPr>
            <a:ln w="76200">
              <a:solidFill>
                <a:schemeClr val="accent2">
                  <a:alpha val="20000"/>
                </a:schemeClr>
              </a:solidFill>
            </a:ln>
            <a:effectLst/>
          </c:spPr>
          <c:marker>
            <c:symbol val="circle"/>
            <c:size val="4"/>
            <c:spPr>
              <a:solidFill>
                <a:schemeClr val="accent2"/>
              </a:solidFill>
              <a:ln w="76200" cap="flat" cmpd="sng" algn="ctr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average!$A$2:$A$7</c:f>
              <c:numCache>
                <c:formatCode>General</c:formatCode>
                <c:ptCount val="6"/>
                <c:pt idx="0">
                  <c:v>25.0</c:v>
                </c:pt>
                <c:pt idx="1">
                  <c:v>50.0</c:v>
                </c:pt>
                <c:pt idx="2">
                  <c:v>100.0</c:v>
                </c:pt>
                <c:pt idx="3">
                  <c:v>200.0</c:v>
                </c:pt>
                <c:pt idx="4">
                  <c:v>400.0</c:v>
                </c:pt>
                <c:pt idx="5">
                  <c:v>500.0</c:v>
                </c:pt>
              </c:numCache>
            </c:numRef>
          </c:xVal>
          <c:yVal>
            <c:numRef>
              <c:f>average!$B$2:$B$7</c:f>
              <c:numCache>
                <c:formatCode>General</c:formatCode>
                <c:ptCount val="6"/>
                <c:pt idx="0">
                  <c:v>523.0</c:v>
                </c:pt>
                <c:pt idx="1">
                  <c:v>847.0</c:v>
                </c:pt>
                <c:pt idx="2">
                  <c:v>3205.0</c:v>
                </c:pt>
                <c:pt idx="3">
                  <c:v>11618.0</c:v>
                </c:pt>
                <c:pt idx="4">
                  <c:v>17462.0</c:v>
                </c:pt>
                <c:pt idx="5">
                  <c:v>26534.0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A3A8-4BDF-8A61-B994976A606C}"/>
            </c:ext>
          </c:extLst>
        </c:ser>
        <c:ser>
          <c:idx val="1"/>
          <c:order val="1"/>
          <c:tx>
            <c:strRef>
              <c:f>average!$C$1</c:f>
              <c:strCache>
                <c:ptCount val="1"/>
                <c:pt idx="0">
                  <c:v>async</c:v>
                </c:pt>
              </c:strCache>
            </c:strRef>
          </c:tx>
          <c:spPr>
            <a:ln w="76200">
              <a:solidFill>
                <a:schemeClr val="accent4">
                  <a:alpha val="20000"/>
                </a:schemeClr>
              </a:solidFill>
            </a:ln>
            <a:effectLst/>
          </c:spPr>
          <c:marker>
            <c:symbol val="circle"/>
            <c:size val="4"/>
            <c:spPr>
              <a:solidFill>
                <a:schemeClr val="accent4"/>
              </a:solidFill>
              <a:ln w="76200" cap="flat" cmpd="sng" algn="ctr">
                <a:solidFill>
                  <a:schemeClr val="accent4"/>
                </a:solidFill>
                <a:round/>
              </a:ln>
              <a:effectLst/>
            </c:spPr>
          </c:marker>
          <c:xVal>
            <c:numRef>
              <c:f>average!$A$2:$A$7</c:f>
              <c:numCache>
                <c:formatCode>General</c:formatCode>
                <c:ptCount val="6"/>
                <c:pt idx="0">
                  <c:v>25.0</c:v>
                </c:pt>
                <c:pt idx="1">
                  <c:v>50.0</c:v>
                </c:pt>
                <c:pt idx="2">
                  <c:v>100.0</c:v>
                </c:pt>
                <c:pt idx="3">
                  <c:v>200.0</c:v>
                </c:pt>
                <c:pt idx="4">
                  <c:v>400.0</c:v>
                </c:pt>
                <c:pt idx="5">
                  <c:v>500.0</c:v>
                </c:pt>
              </c:numCache>
            </c:numRef>
          </c:xVal>
          <c:yVal>
            <c:numRef>
              <c:f>average!$C$2:$C$7</c:f>
              <c:numCache>
                <c:formatCode>General</c:formatCode>
                <c:ptCount val="6"/>
                <c:pt idx="0">
                  <c:v>579.0</c:v>
                </c:pt>
                <c:pt idx="1">
                  <c:v>413.0</c:v>
                </c:pt>
                <c:pt idx="2">
                  <c:v>2170.0</c:v>
                </c:pt>
                <c:pt idx="3">
                  <c:v>7582.0</c:v>
                </c:pt>
                <c:pt idx="4">
                  <c:v>17966.0</c:v>
                </c:pt>
                <c:pt idx="5">
                  <c:v>25910.0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A3A8-4BDF-8A61-B994976A606C}"/>
            </c:ext>
          </c:extLst>
        </c:ser>
        <c:ser>
          <c:idx val="2"/>
          <c:order val="2"/>
          <c:tx>
            <c:strRef>
              <c:f>average!$D$1</c:f>
              <c:strCache>
                <c:ptCount val="1"/>
                <c:pt idx="0">
                  <c:v>orleans</c:v>
                </c:pt>
              </c:strCache>
            </c:strRef>
          </c:tx>
          <c:spPr>
            <a:ln w="76200">
              <a:solidFill>
                <a:schemeClr val="accent6">
                  <a:alpha val="20000"/>
                </a:schemeClr>
              </a:solidFill>
            </a:ln>
            <a:effectLst/>
          </c:spPr>
          <c:marker>
            <c:symbol val="circle"/>
            <c:size val="4"/>
            <c:spPr>
              <a:solidFill>
                <a:schemeClr val="accent6"/>
              </a:solidFill>
              <a:ln w="76200" cap="flat" cmpd="sng" algn="ctr">
                <a:solidFill>
                  <a:schemeClr val="accent6"/>
                </a:solidFill>
                <a:round/>
              </a:ln>
              <a:effectLst/>
            </c:spPr>
          </c:marker>
          <c:xVal>
            <c:numRef>
              <c:f>average!$A$2:$A$7</c:f>
              <c:numCache>
                <c:formatCode>General</c:formatCode>
                <c:ptCount val="6"/>
                <c:pt idx="0">
                  <c:v>25.0</c:v>
                </c:pt>
                <c:pt idx="1">
                  <c:v>50.0</c:v>
                </c:pt>
                <c:pt idx="2">
                  <c:v>100.0</c:v>
                </c:pt>
                <c:pt idx="3">
                  <c:v>200.0</c:v>
                </c:pt>
                <c:pt idx="4">
                  <c:v>400.0</c:v>
                </c:pt>
                <c:pt idx="5">
                  <c:v>500.0</c:v>
                </c:pt>
              </c:numCache>
            </c:numRef>
          </c:xVal>
          <c:yVal>
            <c:numRef>
              <c:f>average!$D$2:$D$7</c:f>
              <c:numCache>
                <c:formatCode>General</c:formatCode>
                <c:ptCount val="6"/>
                <c:pt idx="0">
                  <c:v>555.0</c:v>
                </c:pt>
                <c:pt idx="1">
                  <c:v>397.0</c:v>
                </c:pt>
                <c:pt idx="2">
                  <c:v>638.0</c:v>
                </c:pt>
                <c:pt idx="3">
                  <c:v>2210.0</c:v>
                </c:pt>
                <c:pt idx="4">
                  <c:v>9263.0</c:v>
                </c:pt>
                <c:pt idx="5">
                  <c:v>14615.0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A3A8-4BDF-8A61-B994976A60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4160576"/>
        <c:axId val="-2124157184"/>
      </c:scatterChart>
      <c:valAx>
        <c:axId val="-2124160576"/>
        <c:scaling>
          <c:orientation val="minMax"/>
          <c:max val="500.0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pPr>
            <a:endParaRPr lang="zh-CN"/>
          </a:p>
        </c:txPr>
        <c:crossAx val="-2124157184"/>
        <c:crosses val="autoZero"/>
        <c:crossBetween val="midCat"/>
      </c:valAx>
      <c:valAx>
        <c:axId val="-2124157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pPr>
            <a:endParaRPr lang="zh-CN"/>
          </a:p>
        </c:txPr>
        <c:crossAx val="-212416057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dk1">
                  <a:lumMod val="50000"/>
                  <a:lumOff val="50000"/>
                </a:schemeClr>
              </a:solidFill>
              <a:latin typeface="DengXian" charset="0"/>
              <a:ea typeface="DengXian" charset="0"/>
              <a:cs typeface="DengXian" charset="0"/>
            </a:defRPr>
          </a:pPr>
          <a:endParaRPr lang="zh-CN"/>
        </a:p>
      </c:txPr>
    </c:legend>
    <c:plotVisOnly val="1"/>
    <c:dispBlanksAs val="gap"/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 sz="3200">
          <a:latin typeface="DengXian" charset="0"/>
          <a:ea typeface="DengXian" charset="0"/>
          <a:cs typeface="DengXian" charset="0"/>
        </a:defRPr>
      </a:pPr>
      <a:endParaRPr lang="zh-C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dk1" tx1="lt1" bg2="dk2" tx2="lt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3360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pPr>
            <a:r>
              <a:rPr lang="zh-CN" sz="4000" dirty="0" smtClean="0"/>
              <a:t>事务平均吞吐率</a:t>
            </a:r>
            <a:r>
              <a:rPr lang="en-US" altLang="zh-CN" sz="4000" dirty="0" smtClean="0"/>
              <a:t>(TPS/</a:t>
            </a:r>
            <a:r>
              <a:rPr lang="en-US" altLang="zh-CN" sz="4000" dirty="0" err="1" smtClean="0"/>
              <a:t>vuser</a:t>
            </a:r>
            <a:r>
              <a:rPr lang="en-US" altLang="zh-CN" sz="4000" dirty="0" smtClean="0"/>
              <a:t>)</a:t>
            </a:r>
            <a:r>
              <a:rPr lang="zh-CN" altLang="en-US" sz="4000" dirty="0" smtClean="0"/>
              <a:t>，越高越好</a:t>
            </a:r>
          </a:p>
          <a:p>
            <a:pPr>
              <a:defRPr/>
            </a:pPr>
            <a:endParaRPr lang="zh-C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360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DengXian" charset="0"/>
              <a:ea typeface="DengXian" charset="0"/>
              <a:cs typeface="DengXian" charset="0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Throughput!$B$1</c:f>
              <c:strCache>
                <c:ptCount val="1"/>
                <c:pt idx="0">
                  <c:v>origin</c:v>
                </c:pt>
              </c:strCache>
            </c:strRef>
          </c:tx>
          <c:spPr>
            <a:ln w="76200">
              <a:solidFill>
                <a:schemeClr val="accent2">
                  <a:alpha val="20000"/>
                </a:schemeClr>
              </a:solidFill>
            </a:ln>
            <a:effectLst/>
          </c:spPr>
          <c:marker>
            <c:symbol val="circle"/>
            <c:size val="4"/>
            <c:spPr>
              <a:solidFill>
                <a:schemeClr val="accent2"/>
              </a:solidFill>
              <a:ln w="76200" cap="flat" cmpd="sng" algn="ctr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Throughput!$A$2:$A$7</c:f>
              <c:numCache>
                <c:formatCode>General</c:formatCode>
                <c:ptCount val="6"/>
                <c:pt idx="0">
                  <c:v>25.0</c:v>
                </c:pt>
                <c:pt idx="1">
                  <c:v>50.0</c:v>
                </c:pt>
                <c:pt idx="2">
                  <c:v>100.0</c:v>
                </c:pt>
                <c:pt idx="3">
                  <c:v>200.0</c:v>
                </c:pt>
                <c:pt idx="4">
                  <c:v>400.0</c:v>
                </c:pt>
                <c:pt idx="5">
                  <c:v>500.0</c:v>
                </c:pt>
              </c:numCache>
            </c:numRef>
          </c:xVal>
          <c:yVal>
            <c:numRef>
              <c:f>Throughput!$B$2:$B$7</c:f>
              <c:numCache>
                <c:formatCode>General</c:formatCode>
                <c:ptCount val="6"/>
                <c:pt idx="0">
                  <c:v>44.61099</c:v>
                </c:pt>
                <c:pt idx="1">
                  <c:v>55.4078</c:v>
                </c:pt>
                <c:pt idx="2">
                  <c:v>29.63051</c:v>
                </c:pt>
                <c:pt idx="3">
                  <c:v>15.46599</c:v>
                </c:pt>
                <c:pt idx="4">
                  <c:v>21.95582</c:v>
                </c:pt>
                <c:pt idx="5">
                  <c:v>18.05347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D50C-4F77-AC01-94B3B1032FB8}"/>
            </c:ext>
          </c:extLst>
        </c:ser>
        <c:ser>
          <c:idx val="1"/>
          <c:order val="1"/>
          <c:tx>
            <c:strRef>
              <c:f>Throughput!$C$1</c:f>
              <c:strCache>
                <c:ptCount val="1"/>
                <c:pt idx="0">
                  <c:v>async</c:v>
                </c:pt>
              </c:strCache>
            </c:strRef>
          </c:tx>
          <c:spPr>
            <a:ln w="76200">
              <a:solidFill>
                <a:schemeClr val="accent4">
                  <a:alpha val="20000"/>
                </a:schemeClr>
              </a:solidFill>
            </a:ln>
            <a:effectLst/>
          </c:spPr>
          <c:marker>
            <c:symbol val="circle"/>
            <c:size val="4"/>
            <c:spPr>
              <a:solidFill>
                <a:schemeClr val="accent4"/>
              </a:solidFill>
              <a:ln w="76200" cap="flat" cmpd="sng" algn="ctr">
                <a:solidFill>
                  <a:schemeClr val="accent4"/>
                </a:solidFill>
                <a:round/>
              </a:ln>
              <a:effectLst/>
            </c:spPr>
          </c:marker>
          <c:xVal>
            <c:numRef>
              <c:f>Throughput!$A$2:$A$7</c:f>
              <c:numCache>
                <c:formatCode>General</c:formatCode>
                <c:ptCount val="6"/>
                <c:pt idx="0">
                  <c:v>25.0</c:v>
                </c:pt>
                <c:pt idx="1">
                  <c:v>50.0</c:v>
                </c:pt>
                <c:pt idx="2">
                  <c:v>100.0</c:v>
                </c:pt>
                <c:pt idx="3">
                  <c:v>200.0</c:v>
                </c:pt>
                <c:pt idx="4">
                  <c:v>400.0</c:v>
                </c:pt>
                <c:pt idx="5">
                  <c:v>500.0</c:v>
                </c:pt>
              </c:numCache>
            </c:numRef>
          </c:xVal>
          <c:yVal>
            <c:numRef>
              <c:f>Throughput!$C$2:$C$7</c:f>
              <c:numCache>
                <c:formatCode>General</c:formatCode>
                <c:ptCount val="6"/>
                <c:pt idx="0">
                  <c:v>39.74563</c:v>
                </c:pt>
                <c:pt idx="1">
                  <c:v>109.36133</c:v>
                </c:pt>
                <c:pt idx="2">
                  <c:v>44.28698</c:v>
                </c:pt>
                <c:pt idx="3">
                  <c:v>25.62427</c:v>
                </c:pt>
                <c:pt idx="4">
                  <c:v>21.5654299999999</c:v>
                </c:pt>
                <c:pt idx="5">
                  <c:v>17.90837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D50C-4F77-AC01-94B3B1032FB8}"/>
            </c:ext>
          </c:extLst>
        </c:ser>
        <c:ser>
          <c:idx val="2"/>
          <c:order val="2"/>
          <c:tx>
            <c:strRef>
              <c:f>Throughput!$D$1</c:f>
              <c:strCache>
                <c:ptCount val="1"/>
                <c:pt idx="0">
                  <c:v>orleans</c:v>
                </c:pt>
              </c:strCache>
            </c:strRef>
          </c:tx>
          <c:spPr>
            <a:ln w="76200">
              <a:solidFill>
                <a:schemeClr val="accent6">
                  <a:alpha val="20000"/>
                </a:schemeClr>
              </a:solidFill>
            </a:ln>
            <a:effectLst/>
          </c:spPr>
          <c:marker>
            <c:symbol val="circle"/>
            <c:size val="4"/>
            <c:spPr>
              <a:solidFill>
                <a:schemeClr val="accent6"/>
              </a:solidFill>
              <a:ln w="76200" cap="flat" cmpd="sng" algn="ctr">
                <a:solidFill>
                  <a:schemeClr val="accent6"/>
                </a:solidFill>
                <a:round/>
              </a:ln>
              <a:effectLst/>
            </c:spPr>
          </c:marker>
          <c:xVal>
            <c:numRef>
              <c:f>Throughput!$A$2:$A$7</c:f>
              <c:numCache>
                <c:formatCode>General</c:formatCode>
                <c:ptCount val="6"/>
                <c:pt idx="0">
                  <c:v>25.0</c:v>
                </c:pt>
                <c:pt idx="1">
                  <c:v>50.0</c:v>
                </c:pt>
                <c:pt idx="2">
                  <c:v>100.0</c:v>
                </c:pt>
                <c:pt idx="3">
                  <c:v>200.0</c:v>
                </c:pt>
                <c:pt idx="4">
                  <c:v>400.0</c:v>
                </c:pt>
                <c:pt idx="5">
                  <c:v>500.0</c:v>
                </c:pt>
              </c:numCache>
            </c:numRef>
          </c:xVal>
          <c:yVal>
            <c:numRef>
              <c:f>Throughput!$D$2:$D$7</c:f>
              <c:numCache>
                <c:formatCode>General</c:formatCode>
                <c:ptCount val="6"/>
                <c:pt idx="0">
                  <c:v>38.7657</c:v>
                </c:pt>
                <c:pt idx="1">
                  <c:v>101.41988</c:v>
                </c:pt>
                <c:pt idx="2">
                  <c:v>120.59817</c:v>
                </c:pt>
                <c:pt idx="3">
                  <c:v>66.39225</c:v>
                </c:pt>
                <c:pt idx="4">
                  <c:v>34.65634</c:v>
                </c:pt>
                <c:pt idx="5">
                  <c:v>28.19554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D50C-4F77-AC01-94B3B1032F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7949696"/>
        <c:axId val="-2077946288"/>
      </c:scatterChart>
      <c:valAx>
        <c:axId val="-2077949696"/>
        <c:scaling>
          <c:orientation val="minMax"/>
          <c:max val="500.0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pPr>
            <a:endParaRPr lang="zh-CN"/>
          </a:p>
        </c:txPr>
        <c:crossAx val="-2077946288"/>
        <c:crosses val="autoZero"/>
        <c:crossBetween val="midCat"/>
      </c:valAx>
      <c:valAx>
        <c:axId val="-2077946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pPr>
            <a:endParaRPr lang="zh-CN"/>
          </a:p>
        </c:txPr>
        <c:crossAx val="-207794969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dk1">
                  <a:lumMod val="50000"/>
                  <a:lumOff val="50000"/>
                </a:schemeClr>
              </a:solidFill>
              <a:latin typeface="DengXian" charset="0"/>
              <a:ea typeface="DengXian" charset="0"/>
              <a:cs typeface="DengXian" charset="0"/>
            </a:defRPr>
          </a:pPr>
          <a:endParaRPr lang="zh-CN"/>
        </a:p>
      </c:txPr>
    </c:legend>
    <c:plotVisOnly val="1"/>
    <c:dispBlanksAs val="gap"/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 sz="2800">
          <a:latin typeface="DengXian" charset="0"/>
          <a:ea typeface="DengXian" charset="0"/>
          <a:cs typeface="DengXian" charset="0"/>
        </a:defRPr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17.jpeg>
</file>

<file path=ppt/media/image18.jpeg>
</file>

<file path=ppt/media/image19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42761283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86685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34124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如图，原始方案和异步调用方案中，</a:t>
            </a:r>
            <a:r>
              <a:rPr lang="en-US" altLang="zh-CN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controller</a:t>
            </a:r>
            <a:r>
              <a:rPr lang="zh-CN" altLang="zh-CN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和</a:t>
            </a:r>
            <a:r>
              <a:rPr lang="en-US" altLang="zh-CN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service</a:t>
            </a:r>
            <a:r>
              <a:rPr lang="zh-CN" altLang="zh-CN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位于相同服务器上。主服务器通过</a:t>
            </a:r>
            <a:r>
              <a:rPr lang="en-US" altLang="zh-CN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http</a:t>
            </a:r>
            <a:r>
              <a:rPr lang="zh-CN" altLang="zh-CN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协议和</a:t>
            </a:r>
            <a:r>
              <a:rPr lang="en-US" altLang="zh-CN" dirty="0" err="1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Websocket</a:t>
            </a:r>
            <a:r>
              <a:rPr lang="zh-CN" altLang="zh-CN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协议与客户端交互，通过</a:t>
            </a:r>
            <a:r>
              <a:rPr lang="en-US" altLang="zh-CN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SQL</a:t>
            </a:r>
            <a:r>
              <a:rPr lang="zh-CN" altLang="zh-CN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连接与数据库服务器交互，进行数据库操作。</a:t>
            </a:r>
            <a:endParaRPr lang="zh-CN" altLang="en-US" dirty="0" smtClean="0">
              <a:latin typeface="等距更纱黑体 SC" panose="02000509000000000000" pitchFamily="49" charset="-122"/>
              <a:ea typeface="等距更纱黑体 SC" panose="02000509000000000000" pitchFamily="49" charset="-122"/>
            </a:endParaRPr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3083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indent="0">
              <a:buFont typeface="Arial"/>
              <a:buNone/>
            </a:pPr>
            <a:r>
              <a:rPr lang="zh-CN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采用</a:t>
            </a:r>
            <a:r>
              <a:rPr lang="en-US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Orleans</a:t>
            </a:r>
            <a:r>
              <a:rPr lang="zh-CN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框架进行分布式部署后，</a:t>
            </a:r>
            <a:r>
              <a:rPr lang="en-US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service</a:t>
            </a:r>
            <a:r>
              <a:rPr lang="zh-CN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被分配到</a:t>
            </a:r>
            <a:r>
              <a:rPr lang="en-US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RPC</a:t>
            </a:r>
            <a:r>
              <a:rPr lang="zh-CN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服务器上。主服务器中的</a:t>
            </a:r>
            <a:r>
              <a:rPr lang="en-US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controller</a:t>
            </a:r>
            <a:r>
              <a:rPr lang="zh-CN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调用</a:t>
            </a:r>
            <a:r>
              <a:rPr lang="en-US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Client Stub</a:t>
            </a:r>
            <a:r>
              <a:rPr lang="zh-CN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，由</a:t>
            </a:r>
            <a:r>
              <a:rPr lang="en-US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Client Stub</a:t>
            </a:r>
            <a:r>
              <a:rPr lang="zh-CN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在分布式集群中找到对应的</a:t>
            </a:r>
            <a:r>
              <a:rPr lang="en-US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RPC</a:t>
            </a:r>
            <a:r>
              <a:rPr lang="zh-CN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服务，再通过</a:t>
            </a:r>
            <a:r>
              <a:rPr lang="en-US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RPC</a:t>
            </a:r>
            <a:r>
              <a:rPr lang="zh-CN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服务调用</a:t>
            </a:r>
            <a:r>
              <a:rPr lang="en-US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services</a:t>
            </a:r>
            <a:r>
              <a:rPr lang="zh-CN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，与数据库服务器进行相应操作。该部署方案实现了</a:t>
            </a:r>
            <a:r>
              <a:rPr lang="en-US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service</a:t>
            </a:r>
            <a:r>
              <a:rPr lang="zh-CN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和</a:t>
            </a:r>
            <a:r>
              <a:rPr lang="en-US" altLang="zh-CN" sz="2400" dirty="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controller</a:t>
            </a:r>
            <a:r>
              <a:rPr lang="zh-CN" altLang="zh-CN" sz="240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的分离，</a:t>
            </a:r>
            <a:r>
              <a:rPr lang="zh-CN" altLang="en-US" sz="240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减轻了服务器的压力</a:t>
            </a:r>
            <a:r>
              <a:rPr lang="zh-CN" altLang="zh-CN" sz="2400" smtClean="0">
                <a:effectLst/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。</a:t>
            </a:r>
            <a:endParaRPr lang="zh-CN" altLang="en-US" sz="2400" dirty="0">
              <a:latin typeface="等距更纱黑体 SC" panose="02000509000000000000" pitchFamily="49" charset="-122"/>
              <a:ea typeface="等距更纱黑体 SC" panose="02000509000000000000" pitchFamily="49" charset="-122"/>
            </a:endParaRPr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7103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Shape 6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7" name="Shape 6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35496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812976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24556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2400" b="0" i="0" u="none" strike="noStrike" kern="1200" cap="none" dirty="0" smtClean="0">
                <a:solidFill>
                  <a:schemeClr val="tx1"/>
                </a:solidFill>
                <a:effectLst/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事务平均延迟我们可以看出在事务平均延迟方面，总体上分布式</a:t>
            </a:r>
            <a:r>
              <a:rPr lang="en-US" altLang="zh-CN" sz="2400" b="0" i="0" u="none" strike="noStrike" kern="1200" cap="none" dirty="0" smtClean="0">
                <a:solidFill>
                  <a:schemeClr val="tx1"/>
                </a:solidFill>
                <a:effectLst/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&lt;</a:t>
            </a:r>
            <a:r>
              <a:rPr lang="zh-CN" altLang="zh-CN" sz="2400" b="0" i="0" u="none" strike="noStrike" kern="1200" cap="none" dirty="0" smtClean="0">
                <a:solidFill>
                  <a:schemeClr val="tx1"/>
                </a:solidFill>
                <a:effectLst/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异步化</a:t>
            </a:r>
            <a:r>
              <a:rPr lang="en-US" altLang="zh-CN" sz="2400" b="0" i="0" u="none" strike="noStrike" kern="1200" cap="none" dirty="0" smtClean="0">
                <a:solidFill>
                  <a:schemeClr val="tx1"/>
                </a:solidFill>
                <a:effectLst/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&lt;</a:t>
            </a:r>
            <a:r>
              <a:rPr lang="zh-CN" altLang="zh-CN" sz="2400" b="0" i="0" u="none" strike="noStrike" kern="1200" cap="none" dirty="0" smtClean="0">
                <a:solidFill>
                  <a:schemeClr val="tx1"/>
                </a:solidFill>
                <a:effectLst/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优化前</a:t>
            </a:r>
            <a:endParaRPr lang="zh-CN" altLang="en-US" dirty="0" smtClean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42640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2400" b="0" i="0" u="none" strike="noStrike" kern="1200" cap="none" dirty="0" smtClean="0">
                <a:solidFill>
                  <a:schemeClr val="tx1"/>
                </a:solidFill>
                <a:effectLst/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事务平均吞吐量我们可以得到：在事务平均吞吐量方面，总体上优化前</a:t>
            </a:r>
            <a:r>
              <a:rPr lang="en-US" altLang="zh-CN" sz="2400" b="0" i="0" u="none" strike="noStrike" kern="1200" cap="none" dirty="0" smtClean="0">
                <a:solidFill>
                  <a:schemeClr val="tx1"/>
                </a:solidFill>
                <a:effectLst/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&lt;</a:t>
            </a:r>
            <a:r>
              <a:rPr lang="zh-CN" altLang="zh-CN" sz="2400" b="0" i="0" u="none" strike="noStrike" kern="1200" cap="none" dirty="0" smtClean="0">
                <a:solidFill>
                  <a:schemeClr val="tx1"/>
                </a:solidFill>
                <a:effectLst/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异步化</a:t>
            </a:r>
            <a:r>
              <a:rPr lang="en-US" altLang="zh-CN" sz="2400" b="0" i="0" u="none" strike="noStrike" kern="1200" cap="none" dirty="0" smtClean="0">
                <a:solidFill>
                  <a:schemeClr val="tx1"/>
                </a:solidFill>
                <a:effectLst/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&lt;</a:t>
            </a:r>
            <a:r>
              <a:rPr lang="zh-CN" altLang="zh-CN" sz="2400" b="0" i="0" u="none" strike="noStrike" kern="1200" cap="none" dirty="0" smtClean="0">
                <a:solidFill>
                  <a:schemeClr val="tx1"/>
                </a:solidFill>
                <a:effectLst/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分布式</a:t>
            </a:r>
            <a:endParaRPr lang="zh-CN" altLang="en-US" dirty="0" smtClean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06288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12742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4815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24539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4951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Shape 10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23" name="Shape 10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24" name="Shape 102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23</a:t>
            </a:fld>
            <a:endParaRPr lang="en-US" sz="1200" b="0" i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1412438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3407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 smtClean="0">
                <a:solidFill>
                  <a:schemeClr val="accen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实现方法</a:t>
            </a:r>
            <a:endParaRPr lang="en-US" altLang="zh-CN" sz="2400" dirty="0" smtClean="0">
              <a:solidFill>
                <a:schemeClr val="accen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7179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6809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035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5074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0793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6719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7670621" y="11766551"/>
            <a:ext cx="3199567" cy="73025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2229" y="11766551"/>
            <a:ext cx="15083671" cy="7302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1022549" y="11766551"/>
            <a:ext cx="1102047" cy="73025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436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-5400000">
            <a:off x="22733267" y="767871"/>
            <a:ext cx="521206" cy="52391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/>
          <p:nvPr/>
        </p:nvSpPr>
        <p:spPr>
          <a:xfrm>
            <a:off x="22587451" y="7698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24849" cy="2651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rot="-5400000">
            <a:off x="22199862" y="666379"/>
            <a:ext cx="521100" cy="523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800" cy="87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/>
          <p:nvPr/>
        </p:nvSpPr>
        <p:spPr>
          <a:xfrm>
            <a:off x="22054051" y="6682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ontserrat" panose="02000505000000020004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19947600" cy="265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 rtl="0">
              <a:spcBef>
                <a:spcPts val="0"/>
              </a:spcBef>
              <a:buFont typeface="Arial" panose="020B0604020202020204"/>
              <a:buNone/>
              <a:defRPr sz="1800"/>
            </a:lvl2pPr>
            <a:lvl3pPr lvl="2" indent="0" rtl="0">
              <a:spcBef>
                <a:spcPts val="0"/>
              </a:spcBef>
              <a:buFont typeface="Arial" panose="020B0604020202020204"/>
              <a:buNone/>
              <a:defRPr sz="1800"/>
            </a:lvl3pPr>
            <a:lvl4pPr lvl="3" indent="0" rtl="0">
              <a:spcBef>
                <a:spcPts val="0"/>
              </a:spcBef>
              <a:buFont typeface="Arial" panose="020B0604020202020204"/>
              <a:buNone/>
              <a:defRPr sz="1800"/>
            </a:lvl4pPr>
            <a:lvl5pPr lvl="4" indent="0" rtl="0">
              <a:spcBef>
                <a:spcPts val="0"/>
              </a:spcBef>
              <a:buFont typeface="Arial" panose="020B0604020202020204"/>
              <a:buNone/>
              <a:defRPr sz="1800"/>
            </a:lvl5pPr>
            <a:lvl6pPr lvl="5" indent="0" rtl="0">
              <a:spcBef>
                <a:spcPts val="0"/>
              </a:spcBef>
              <a:buFont typeface="Arial" panose="020B0604020202020204"/>
              <a:buNone/>
              <a:defRPr sz="1800"/>
            </a:lvl6pPr>
            <a:lvl7pPr lvl="6" indent="0" rtl="0">
              <a:spcBef>
                <a:spcPts val="0"/>
              </a:spcBef>
              <a:buFont typeface="Arial" panose="020B0604020202020204"/>
              <a:buNone/>
              <a:defRPr sz="1800"/>
            </a:lvl7pPr>
            <a:lvl8pPr lvl="7" indent="0" rtl="0">
              <a:spcBef>
                <a:spcPts val="0"/>
              </a:spcBef>
              <a:buFont typeface="Arial" panose="020B0604020202020204"/>
              <a:buNone/>
              <a:defRPr sz="1800"/>
            </a:lvl8pPr>
            <a:lvl9pPr lvl="8" indent="0" rtl="0">
              <a:spcBef>
                <a:spcPts val="0"/>
              </a:spcBef>
              <a:buFont typeface="Arial" panose="020B0604020202020204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microsoft.com/office/2007/relationships/media" Target="../media/media1.m4a"/><Relationship Id="rId6" Type="http://schemas.openxmlformats.org/officeDocument/2006/relationships/audio" Target="../media/media1.m4a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<Relationship Id="rId9" Type="http://schemas.openxmlformats.org/officeDocument/2006/relationships/image" Target="../media/image1.png"/><Relationship Id="rId10" Type="http://schemas.openxmlformats.org/officeDocument/2006/relationships/image" Target="../media/image2.jpeg"/><Relationship Id="rId11" Type="http://schemas.openxmlformats.org/officeDocument/2006/relationships/image" Target="../media/image3.png"/><Relationship Id="rId1" Type="http://schemas.openxmlformats.org/officeDocument/2006/relationships/tags" Target="../tags/tag1.xml"/><Relationship Id="rId2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chart" Target="../charts/char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形状 3674"/>
          <p:cNvSpPr/>
          <p:nvPr>
            <p:custDataLst>
              <p:tags r:id="rId1"/>
            </p:custDataLst>
          </p:nvPr>
        </p:nvSpPr>
        <p:spPr>
          <a:xfrm>
            <a:off x="-38100" y="38100"/>
            <a:ext cx="24415749" cy="1371600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5" name="PA_形状 25"/>
          <p:cNvPicPr preferRelativeResize="0"/>
          <p:nvPr>
            <p:custDataLst>
              <p:tags r:id="rId2"/>
            </p:custDataLst>
          </p:nvPr>
        </p:nvPicPr>
        <p:blipFill rotWithShape="1">
          <a:blip r:embed="rId10"/>
          <a:srcRect t="7223" b="7222"/>
          <a:stretch>
            <a:fillRect/>
          </a:stretch>
        </p:blipFill>
        <p:spPr>
          <a:xfrm>
            <a:off x="0" y="0"/>
            <a:ext cx="24377649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PA_形状 26"/>
          <p:cNvSpPr/>
          <p:nvPr>
            <p:custDataLst>
              <p:tags r:id="rId3"/>
            </p:custDataLst>
          </p:nvPr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7" name="PA_形状 27"/>
          <p:cNvGrpSpPr/>
          <p:nvPr>
            <p:custDataLst>
              <p:tags r:id="rId4"/>
            </p:custDataLst>
          </p:nvPr>
        </p:nvGrpSpPr>
        <p:grpSpPr>
          <a:xfrm>
            <a:off x="5859562" y="3741948"/>
            <a:ext cx="12620423" cy="5457264"/>
            <a:chOff x="4356570" y="3081764"/>
            <a:chExt cx="15605084" cy="6747880"/>
          </a:xfrm>
        </p:grpSpPr>
        <p:sp>
          <p:nvSpPr>
            <p:cNvPr id="28" name="Shape 28"/>
            <p:cNvSpPr txBox="1"/>
            <p:nvPr/>
          </p:nvSpPr>
          <p:spPr>
            <a:xfrm>
              <a:off x="4356570" y="7089583"/>
              <a:ext cx="15605084" cy="274006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lvl="0" algn="ctr">
                <a:buSzPct val="25000"/>
              </a:pPr>
              <a:r>
                <a:rPr lang="zh-CN" altLang="en-US" sz="9600" dirty="0">
                  <a:latin typeface="DengXian" charset="0"/>
                  <a:ea typeface="DengXian" charset="0"/>
                  <a:cs typeface="DengXian" charset="0"/>
                </a:rPr>
                <a:t>中间件技术大作业展示</a:t>
              </a:r>
              <a:endParaRPr lang="en-US" sz="13800" b="0" i="0" u="none" strike="noStrike" cap="none" dirty="0">
                <a:solidFill>
                  <a:srgbClr val="0E0E0E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</p:txBody>
        </p:sp>
        <p:sp>
          <p:nvSpPr>
            <p:cNvPr id="29" name="Shape 29"/>
            <p:cNvSpPr txBox="1"/>
            <p:nvPr/>
          </p:nvSpPr>
          <p:spPr>
            <a:xfrm>
              <a:off x="8843332" y="6566100"/>
              <a:ext cx="6662248" cy="41862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>
                  <a:solidFill>
                    <a:srgbClr val="0E0E0E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T     H     I     S         I     S</a:t>
              </a:r>
            </a:p>
          </p:txBody>
        </p:sp>
        <p:sp>
          <p:nvSpPr>
            <p:cNvPr id="30" name="Shape 30"/>
            <p:cNvSpPr/>
            <p:nvPr/>
          </p:nvSpPr>
          <p:spPr>
            <a:xfrm>
              <a:off x="11480142" y="3081764"/>
              <a:ext cx="1469390" cy="26937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2816" y="103616"/>
                  </a:moveTo>
                  <a:lnTo>
                    <a:pt x="59972" y="68483"/>
                  </a:lnTo>
                  <a:lnTo>
                    <a:pt x="59894" y="68477"/>
                  </a:lnTo>
                  <a:cubicBezTo>
                    <a:pt x="59916" y="68372"/>
                    <a:pt x="60000" y="68288"/>
                    <a:pt x="60000" y="68183"/>
                  </a:cubicBezTo>
                  <a:cubicBezTo>
                    <a:pt x="60000" y="66672"/>
                    <a:pt x="57766" y="65455"/>
                    <a:pt x="55000" y="65455"/>
                  </a:cubicBezTo>
                  <a:lnTo>
                    <a:pt x="11938" y="65455"/>
                  </a:lnTo>
                  <a:lnTo>
                    <a:pt x="48605" y="5455"/>
                  </a:lnTo>
                  <a:lnTo>
                    <a:pt x="88055" y="5455"/>
                  </a:lnTo>
                  <a:lnTo>
                    <a:pt x="63533" y="45500"/>
                  </a:lnTo>
                  <a:lnTo>
                    <a:pt x="63594" y="45511"/>
                  </a:lnTo>
                  <a:cubicBezTo>
                    <a:pt x="63427" y="45783"/>
                    <a:pt x="63283" y="46061"/>
                    <a:pt x="63283" y="46361"/>
                  </a:cubicBezTo>
                  <a:cubicBezTo>
                    <a:pt x="63283" y="47872"/>
                    <a:pt x="65522" y="49088"/>
                    <a:pt x="68283" y="49088"/>
                  </a:cubicBezTo>
                  <a:lnTo>
                    <a:pt x="106638" y="49088"/>
                  </a:lnTo>
                  <a:cubicBezTo>
                    <a:pt x="106638" y="49088"/>
                    <a:pt x="52816" y="103616"/>
                    <a:pt x="52816" y="103616"/>
                  </a:cubicBezTo>
                  <a:close/>
                  <a:moveTo>
                    <a:pt x="120000" y="46361"/>
                  </a:moveTo>
                  <a:cubicBezTo>
                    <a:pt x="120000" y="44855"/>
                    <a:pt x="117761" y="43638"/>
                    <a:pt x="115000" y="43638"/>
                  </a:cubicBezTo>
                  <a:lnTo>
                    <a:pt x="75227" y="43638"/>
                  </a:lnTo>
                  <a:lnTo>
                    <a:pt x="99744" y="3588"/>
                  </a:lnTo>
                  <a:lnTo>
                    <a:pt x="99688" y="3577"/>
                  </a:lnTo>
                  <a:cubicBezTo>
                    <a:pt x="99855" y="3305"/>
                    <a:pt x="100000" y="3027"/>
                    <a:pt x="100000" y="2727"/>
                  </a:cubicBezTo>
                  <a:cubicBezTo>
                    <a:pt x="100000" y="1222"/>
                    <a:pt x="97766" y="0"/>
                    <a:pt x="95000" y="0"/>
                  </a:cubicBezTo>
                  <a:lnTo>
                    <a:pt x="45005" y="0"/>
                  </a:lnTo>
                  <a:cubicBezTo>
                    <a:pt x="42794" y="0"/>
                    <a:pt x="40977" y="794"/>
                    <a:pt x="40316" y="1872"/>
                  </a:cubicBezTo>
                  <a:lnTo>
                    <a:pt x="40255" y="1861"/>
                  </a:lnTo>
                  <a:lnTo>
                    <a:pt x="261" y="67316"/>
                  </a:lnTo>
                  <a:lnTo>
                    <a:pt x="316" y="67333"/>
                  </a:lnTo>
                  <a:cubicBezTo>
                    <a:pt x="150" y="67600"/>
                    <a:pt x="0" y="67877"/>
                    <a:pt x="0" y="68183"/>
                  </a:cubicBezTo>
                  <a:cubicBezTo>
                    <a:pt x="0" y="69688"/>
                    <a:pt x="2238" y="70911"/>
                    <a:pt x="5000" y="70911"/>
                  </a:cubicBezTo>
                  <a:lnTo>
                    <a:pt x="49416" y="70911"/>
                  </a:lnTo>
                  <a:lnTo>
                    <a:pt x="40033" y="116972"/>
                  </a:lnTo>
                  <a:lnTo>
                    <a:pt x="40111" y="116977"/>
                  </a:lnTo>
                  <a:cubicBezTo>
                    <a:pt x="40088" y="117077"/>
                    <a:pt x="40000" y="117166"/>
                    <a:pt x="40000" y="117272"/>
                  </a:cubicBezTo>
                  <a:cubicBezTo>
                    <a:pt x="40000" y="118777"/>
                    <a:pt x="42238" y="120000"/>
                    <a:pt x="45005" y="120000"/>
                  </a:cubicBezTo>
                  <a:cubicBezTo>
                    <a:pt x="47022" y="120000"/>
                    <a:pt x="48672" y="119333"/>
                    <a:pt x="49444" y="118388"/>
                  </a:cubicBezTo>
                  <a:lnTo>
                    <a:pt x="49544" y="118416"/>
                  </a:lnTo>
                  <a:lnTo>
                    <a:pt x="119538" y="47505"/>
                  </a:lnTo>
                  <a:lnTo>
                    <a:pt x="119516" y="47500"/>
                  </a:lnTo>
                  <a:cubicBezTo>
                    <a:pt x="119816" y="47150"/>
                    <a:pt x="120000" y="46772"/>
                    <a:pt x="120000" y="46361"/>
                  </a:cubicBezTo>
                </a:path>
              </a:pathLst>
            </a:custGeom>
            <a:solidFill>
              <a:srgbClr val="0E0E0E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000" b="0" i="0" u="none" strike="noStrike" cap="none">
                <a:solidFill>
                  <a:srgbClr val="0E0E0E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  <p:pic>
        <p:nvPicPr>
          <p:cNvPr id="2" name="PA_AudioMachine - Breath and Life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864974" y="-413718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9358495" y="1731169"/>
            <a:ext cx="7336465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sz="6600" smtClean="0">
                <a:solidFill>
                  <a:schemeClr val="dk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项目创新点</a:t>
            </a:r>
            <a:endParaRPr lang="en-US" sz="6600" dirty="0">
              <a:solidFill>
                <a:schemeClr val="dk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280" name="Shape 280"/>
          <p:cNvSpPr/>
          <p:nvPr/>
        </p:nvSpPr>
        <p:spPr>
          <a:xfrm>
            <a:off x="3652464" y="4983519"/>
            <a:ext cx="558655" cy="55865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114544"/>
                </a:moveTo>
                <a:cubicBezTo>
                  <a:pt x="29872" y="114544"/>
                  <a:pt x="5455" y="90127"/>
                  <a:pt x="5455" y="60000"/>
                </a:cubicBezTo>
                <a:cubicBezTo>
                  <a:pt x="5455" y="29877"/>
                  <a:pt x="29872" y="5455"/>
                  <a:pt x="60000" y="5455"/>
                </a:cubicBezTo>
                <a:cubicBezTo>
                  <a:pt x="90127" y="5455"/>
                  <a:pt x="114544" y="29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moveTo>
                  <a:pt x="60000" y="0"/>
                </a:moveTo>
                <a:cubicBezTo>
                  <a:pt x="26866" y="0"/>
                  <a:pt x="0" y="26861"/>
                  <a:pt x="0" y="60000"/>
                </a:cubicBezTo>
                <a:cubicBezTo>
                  <a:pt x="0" y="93138"/>
                  <a:pt x="26866" y="120000"/>
                  <a:pt x="60000" y="120000"/>
                </a:cubicBezTo>
                <a:cubicBezTo>
                  <a:pt x="93133" y="120000"/>
                  <a:pt x="120000" y="93138"/>
                  <a:pt x="120000" y="60000"/>
                </a:cubicBezTo>
                <a:cubicBezTo>
                  <a:pt x="120000" y="26861"/>
                  <a:pt x="93133" y="0"/>
                  <a:pt x="60000" y="0"/>
                </a:cubicBezTo>
                <a:moveTo>
                  <a:pt x="53744" y="28072"/>
                </a:moveTo>
                <a:cubicBezTo>
                  <a:pt x="53250" y="27577"/>
                  <a:pt x="52572" y="27272"/>
                  <a:pt x="51816" y="27272"/>
                </a:cubicBezTo>
                <a:cubicBezTo>
                  <a:pt x="50311" y="27272"/>
                  <a:pt x="49088" y="28494"/>
                  <a:pt x="49088" y="30000"/>
                </a:cubicBezTo>
                <a:cubicBezTo>
                  <a:pt x="49088" y="30755"/>
                  <a:pt x="49394" y="31433"/>
                  <a:pt x="49888" y="31927"/>
                </a:cubicBezTo>
                <a:lnTo>
                  <a:pt x="75411" y="60000"/>
                </a:lnTo>
                <a:lnTo>
                  <a:pt x="49888" y="88072"/>
                </a:lnTo>
                <a:cubicBezTo>
                  <a:pt x="49394" y="88566"/>
                  <a:pt x="49088" y="89250"/>
                  <a:pt x="49088" y="90000"/>
                </a:cubicBezTo>
                <a:cubicBezTo>
                  <a:pt x="49088" y="91505"/>
                  <a:pt x="50311" y="92727"/>
                  <a:pt x="51816" y="92727"/>
                </a:cubicBezTo>
                <a:cubicBezTo>
                  <a:pt x="52572" y="92727"/>
                  <a:pt x="53250" y="92422"/>
                  <a:pt x="53744" y="91927"/>
                </a:cubicBezTo>
                <a:lnTo>
                  <a:pt x="81016" y="61927"/>
                </a:lnTo>
                <a:cubicBezTo>
                  <a:pt x="81511" y="61433"/>
                  <a:pt x="81816" y="60755"/>
                  <a:pt x="81816" y="60000"/>
                </a:cubicBezTo>
                <a:cubicBezTo>
                  <a:pt x="81816" y="59250"/>
                  <a:pt x="81511" y="58566"/>
                  <a:pt x="81016" y="58072"/>
                </a:cubicBezTo>
                <a:cubicBezTo>
                  <a:pt x="81016" y="58072"/>
                  <a:pt x="53744" y="28072"/>
                  <a:pt x="53744" y="2807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None/>
            </a:pPr>
            <a:endParaRPr sz="4000">
              <a:solidFill>
                <a:schemeClr val="bg2"/>
              </a:solidFill>
              <a:latin typeface="DengXian" charset="0"/>
              <a:ea typeface="DengXian" charset="0"/>
              <a:cs typeface="DengXian" charset="0"/>
              <a:sym typeface="Lato" panose="020F0502020204030203"/>
            </a:endParaRPr>
          </a:p>
        </p:txBody>
      </p:sp>
      <p:sp>
        <p:nvSpPr>
          <p:cNvPr id="23" name="Shape 279"/>
          <p:cNvSpPr txBox="1"/>
          <p:nvPr/>
        </p:nvSpPr>
        <p:spPr>
          <a:xfrm>
            <a:off x="4478692" y="4635292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zh-CN" altLang="zh-CN" sz="4400" dirty="0">
                <a:latin typeface="DengXian" charset="0"/>
                <a:ea typeface="DengXian" charset="0"/>
                <a:cs typeface="DengXian" charset="0"/>
              </a:rPr>
              <a:t>异步</a:t>
            </a:r>
            <a:r>
              <a:rPr lang="zh-CN" altLang="zh-CN" sz="4400" dirty="0" smtClean="0">
                <a:latin typeface="DengXian" charset="0"/>
                <a:ea typeface="DengXian" charset="0"/>
                <a:cs typeface="DengXian" charset="0"/>
              </a:rPr>
              <a:t>调用</a:t>
            </a:r>
            <a:endParaRPr lang="en-US" altLang="zh-CN" sz="4400" dirty="0">
              <a:latin typeface="DengXian" charset="0"/>
              <a:ea typeface="DengXian" charset="0"/>
              <a:cs typeface="DengXian" charset="0"/>
            </a:endParaRPr>
          </a:p>
        </p:txBody>
      </p:sp>
      <p:sp>
        <p:nvSpPr>
          <p:cNvPr id="24" name="Shape 278"/>
          <p:cNvSpPr txBox="1"/>
          <p:nvPr/>
        </p:nvSpPr>
        <p:spPr>
          <a:xfrm>
            <a:off x="4478692" y="5921450"/>
            <a:ext cx="16246491" cy="12674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异步调用允许进程</a:t>
            </a:r>
            <a:r>
              <a:rPr lang="zh-CN" altLang="zh-CN" sz="3200" dirty="0">
                <a:solidFill>
                  <a:srgbClr val="FF0000"/>
                </a:solidFill>
                <a:latin typeface="DengXian" charset="0"/>
                <a:ea typeface="DengXian" charset="0"/>
                <a:cs typeface="DengXian" charset="0"/>
              </a:rPr>
              <a:t>不用阻塞当前线程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来等待处理完成，而</a:t>
            </a:r>
            <a:r>
              <a:rPr lang="zh-CN" altLang="zh-CN" sz="3200" dirty="0">
                <a:solidFill>
                  <a:srgbClr val="FF0000"/>
                </a:solidFill>
                <a:latin typeface="DengXian" charset="0"/>
                <a:ea typeface="DengXian" charset="0"/>
                <a:cs typeface="DengXian" charset="0"/>
              </a:rPr>
              <a:t>可以进行后续操作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，直到其他线程处理完成，再回调通知此线程</a:t>
            </a:r>
            <a:r>
              <a:rPr lang="zh-CN" altLang="zh-CN" sz="3200" dirty="0" smtClean="0">
                <a:latin typeface="DengXian" charset="0"/>
                <a:ea typeface="DengXian" charset="0"/>
                <a:cs typeface="DengXian" charset="0"/>
              </a:rPr>
              <a:t>。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异步对可能会</a:t>
            </a:r>
            <a:r>
              <a:rPr lang="zh-CN" altLang="en-US" sz="3200" dirty="0">
                <a:latin typeface="DengXian" charset="0"/>
                <a:ea typeface="DengXian" charset="0"/>
                <a:cs typeface="DengXian" charset="0"/>
              </a:rPr>
              <a:t>阻塞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的活动（如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 Web 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访问）至关重要。对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Web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资源的访问有时很慢或会延迟。如果此类活动在同步过程中被屏蔽，整个应用必须等待。在异步过程中，应用程序可继续执行不依赖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 Web 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资源的其他工作，直至潜在阻止任务完成</a:t>
            </a:r>
            <a:r>
              <a:rPr lang="zh-CN" altLang="zh-CN" sz="3200" dirty="0" smtClean="0">
                <a:latin typeface="DengXian" charset="0"/>
                <a:ea typeface="DengXian" charset="0"/>
                <a:cs typeface="DengXian" charset="0"/>
              </a:rPr>
              <a:t>。</a:t>
            </a:r>
            <a:endParaRPr lang="zh-CN" altLang="zh-CN" sz="3200" dirty="0">
              <a:latin typeface="DengXian" charset="0"/>
              <a:ea typeface="DengXian" charset="0"/>
              <a:cs typeface="DengXian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478692" y="9677039"/>
            <a:ext cx="1624649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异步调用</a:t>
            </a:r>
            <a:r>
              <a:rPr lang="zh-CN" altLang="zh-CN" sz="3200" dirty="0">
                <a:solidFill>
                  <a:srgbClr val="FF0000"/>
                </a:solidFill>
                <a:latin typeface="DengXian" charset="0"/>
                <a:ea typeface="DengXian" charset="0"/>
                <a:cs typeface="DengXian" charset="0"/>
              </a:rPr>
              <a:t>优点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：</a:t>
            </a:r>
          </a:p>
          <a:p>
            <a:pPr>
              <a:lnSpc>
                <a:spcPct val="150000"/>
              </a:lnSpc>
            </a:pP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避免阻塞、减少需要的进程数</a:t>
            </a:r>
          </a:p>
          <a:p>
            <a:pPr>
              <a:lnSpc>
                <a:spcPct val="150000"/>
              </a:lnSpc>
            </a:pP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异步调用</a:t>
            </a:r>
            <a:r>
              <a:rPr lang="zh-CN" altLang="zh-CN" sz="3200" dirty="0">
                <a:solidFill>
                  <a:srgbClr val="FF0000"/>
                </a:solidFill>
                <a:latin typeface="DengXian" charset="0"/>
                <a:ea typeface="DengXian" charset="0"/>
                <a:cs typeface="DengXian" charset="0"/>
              </a:rPr>
              <a:t>缺点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：</a:t>
            </a:r>
          </a:p>
          <a:p>
            <a:pPr>
              <a:lnSpc>
                <a:spcPct val="150000"/>
              </a:lnSpc>
            </a:pP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有额外的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CPU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开销、对耗时相对较短的调用反而响应更慢</a:t>
            </a:r>
            <a:endParaRPr lang="zh-CN" altLang="en-US" sz="3200" dirty="0">
              <a:latin typeface="DengXian" charset="0"/>
              <a:ea typeface="DengXian" charset="0"/>
              <a:cs typeface="DengXian" charset="0"/>
            </a:endParaRPr>
          </a:p>
        </p:txBody>
      </p:sp>
      <p:grpSp>
        <p:nvGrpSpPr>
          <p:cNvPr id="26" name="Shape 234"/>
          <p:cNvGrpSpPr/>
          <p:nvPr/>
        </p:nvGrpSpPr>
        <p:grpSpPr>
          <a:xfrm>
            <a:off x="8951377" y="1847206"/>
            <a:ext cx="1054803" cy="1350893"/>
            <a:chOff x="8218224" y="8245764"/>
            <a:chExt cx="500997" cy="641631"/>
          </a:xfrm>
        </p:grpSpPr>
        <p:cxnSp>
          <p:nvCxnSpPr>
            <p:cNvPr id="27" name="Shape 235"/>
            <p:cNvCxnSpPr/>
            <p:nvPr/>
          </p:nvCxnSpPr>
          <p:spPr>
            <a:xfrm>
              <a:off x="8218224" y="8245764"/>
              <a:ext cx="2929" cy="641631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" name="Shape 236"/>
            <p:cNvSpPr/>
            <p:nvPr/>
          </p:nvSpPr>
          <p:spPr>
            <a:xfrm>
              <a:off x="8411592" y="8310220"/>
              <a:ext cx="307629" cy="2871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3017" y="0"/>
                  </a:moveTo>
                  <a:lnTo>
                    <a:pt x="0" y="20508"/>
                  </a:lnTo>
                  <a:lnTo>
                    <a:pt x="0" y="119722"/>
                  </a:lnTo>
                  <a:lnTo>
                    <a:pt x="119741" y="119722"/>
                  </a:lnTo>
                  <a:lnTo>
                    <a:pt x="96465" y="70115"/>
                  </a:lnTo>
                  <a:lnTo>
                    <a:pt x="119741" y="20508"/>
                  </a:lnTo>
                  <a:lnTo>
                    <a:pt x="0" y="20508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9" name="Shape 237"/>
            <p:cNvSpPr/>
            <p:nvPr/>
          </p:nvSpPr>
          <p:spPr>
            <a:xfrm>
              <a:off x="8218224" y="8310220"/>
              <a:ext cx="251964" cy="2373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1653" y="119665"/>
                  </a:moveTo>
                  <a:lnTo>
                    <a:pt x="0" y="119665"/>
                  </a:lnTo>
                  <a:lnTo>
                    <a:pt x="0" y="0"/>
                  </a:lnTo>
                  <a:lnTo>
                    <a:pt x="119685" y="0"/>
                  </a:lnTo>
                  <a:lnTo>
                    <a:pt x="119685" y="24735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2994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9358495" y="1731169"/>
            <a:ext cx="7336465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sz="6600" dirty="0" smtClean="0">
                <a:solidFill>
                  <a:schemeClr val="dk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项目创新点</a:t>
            </a:r>
            <a:endParaRPr lang="en-US" sz="6600" dirty="0">
              <a:solidFill>
                <a:schemeClr val="dk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280" name="Shape 280"/>
          <p:cNvSpPr/>
          <p:nvPr/>
        </p:nvSpPr>
        <p:spPr>
          <a:xfrm>
            <a:off x="3652464" y="4983519"/>
            <a:ext cx="558655" cy="55865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114544"/>
                </a:moveTo>
                <a:cubicBezTo>
                  <a:pt x="29872" y="114544"/>
                  <a:pt x="5455" y="90127"/>
                  <a:pt x="5455" y="60000"/>
                </a:cubicBezTo>
                <a:cubicBezTo>
                  <a:pt x="5455" y="29877"/>
                  <a:pt x="29872" y="5455"/>
                  <a:pt x="60000" y="5455"/>
                </a:cubicBezTo>
                <a:cubicBezTo>
                  <a:pt x="90127" y="5455"/>
                  <a:pt x="114544" y="29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moveTo>
                  <a:pt x="60000" y="0"/>
                </a:moveTo>
                <a:cubicBezTo>
                  <a:pt x="26866" y="0"/>
                  <a:pt x="0" y="26861"/>
                  <a:pt x="0" y="60000"/>
                </a:cubicBezTo>
                <a:cubicBezTo>
                  <a:pt x="0" y="93138"/>
                  <a:pt x="26866" y="120000"/>
                  <a:pt x="60000" y="120000"/>
                </a:cubicBezTo>
                <a:cubicBezTo>
                  <a:pt x="93133" y="120000"/>
                  <a:pt x="120000" y="93138"/>
                  <a:pt x="120000" y="60000"/>
                </a:cubicBezTo>
                <a:cubicBezTo>
                  <a:pt x="120000" y="26861"/>
                  <a:pt x="93133" y="0"/>
                  <a:pt x="60000" y="0"/>
                </a:cubicBezTo>
                <a:moveTo>
                  <a:pt x="53744" y="28072"/>
                </a:moveTo>
                <a:cubicBezTo>
                  <a:pt x="53250" y="27577"/>
                  <a:pt x="52572" y="27272"/>
                  <a:pt x="51816" y="27272"/>
                </a:cubicBezTo>
                <a:cubicBezTo>
                  <a:pt x="50311" y="27272"/>
                  <a:pt x="49088" y="28494"/>
                  <a:pt x="49088" y="30000"/>
                </a:cubicBezTo>
                <a:cubicBezTo>
                  <a:pt x="49088" y="30755"/>
                  <a:pt x="49394" y="31433"/>
                  <a:pt x="49888" y="31927"/>
                </a:cubicBezTo>
                <a:lnTo>
                  <a:pt x="75411" y="60000"/>
                </a:lnTo>
                <a:lnTo>
                  <a:pt x="49888" y="88072"/>
                </a:lnTo>
                <a:cubicBezTo>
                  <a:pt x="49394" y="88566"/>
                  <a:pt x="49088" y="89250"/>
                  <a:pt x="49088" y="90000"/>
                </a:cubicBezTo>
                <a:cubicBezTo>
                  <a:pt x="49088" y="91505"/>
                  <a:pt x="50311" y="92727"/>
                  <a:pt x="51816" y="92727"/>
                </a:cubicBezTo>
                <a:cubicBezTo>
                  <a:pt x="52572" y="92727"/>
                  <a:pt x="53250" y="92422"/>
                  <a:pt x="53744" y="91927"/>
                </a:cubicBezTo>
                <a:lnTo>
                  <a:pt x="81016" y="61927"/>
                </a:lnTo>
                <a:cubicBezTo>
                  <a:pt x="81511" y="61433"/>
                  <a:pt x="81816" y="60755"/>
                  <a:pt x="81816" y="60000"/>
                </a:cubicBezTo>
                <a:cubicBezTo>
                  <a:pt x="81816" y="59250"/>
                  <a:pt x="81511" y="58566"/>
                  <a:pt x="81016" y="58072"/>
                </a:cubicBezTo>
                <a:cubicBezTo>
                  <a:pt x="81016" y="58072"/>
                  <a:pt x="53744" y="28072"/>
                  <a:pt x="53744" y="2807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None/>
            </a:pPr>
            <a:endParaRPr sz="4000">
              <a:solidFill>
                <a:schemeClr val="bg2"/>
              </a:solidFill>
              <a:latin typeface="DengXian" charset="0"/>
              <a:ea typeface="DengXian" charset="0"/>
              <a:cs typeface="DengXian" charset="0"/>
              <a:sym typeface="Lato" panose="020F0502020204030203"/>
            </a:endParaRPr>
          </a:p>
        </p:txBody>
      </p:sp>
      <p:sp>
        <p:nvSpPr>
          <p:cNvPr id="23" name="Shape 279"/>
          <p:cNvSpPr txBox="1"/>
          <p:nvPr/>
        </p:nvSpPr>
        <p:spPr>
          <a:xfrm>
            <a:off x="4478692" y="4635292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altLang="zh-CN" sz="4400" dirty="0"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Orleans</a:t>
            </a:r>
            <a:endParaRPr lang="en-US" altLang="zh-CN" sz="4400" dirty="0">
              <a:latin typeface="DengXian" charset="0"/>
              <a:ea typeface="DengXian" charset="0"/>
              <a:cs typeface="DengXian" charset="0"/>
            </a:endParaRPr>
          </a:p>
        </p:txBody>
      </p:sp>
      <p:sp>
        <p:nvSpPr>
          <p:cNvPr id="24" name="Shape 278"/>
          <p:cNvSpPr txBox="1"/>
          <p:nvPr/>
        </p:nvSpPr>
        <p:spPr>
          <a:xfrm>
            <a:off x="4478692" y="5921450"/>
            <a:ext cx="16246491" cy="12674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Orleans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是在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.NET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平台上的</a:t>
            </a:r>
            <a:r>
              <a:rPr lang="zh-CN" altLang="zh-CN" sz="3200" dirty="0">
                <a:solidFill>
                  <a:srgbClr val="FF0000"/>
                </a:solidFill>
                <a:latin typeface="DengXian" charset="0"/>
                <a:ea typeface="DengXian" charset="0"/>
                <a:cs typeface="DengXian" charset="0"/>
              </a:rPr>
              <a:t>一种构建分布式、高规模（伸缩）的应用程序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，它就是为了分布式、并发而生，因此可以解决课堂管理系统中大并发、高用户量的问题。</a:t>
            </a:r>
          </a:p>
          <a:p>
            <a:pPr>
              <a:lnSpc>
                <a:spcPct val="150000"/>
              </a:lnSpc>
            </a:pP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其中，核心角色为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Grains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、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Silos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、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Client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。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Grains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可以理解为一个服务，是主要的业务逻辑实现与抽象；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Silos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是一个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server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，用于存储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Grains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，并等待调用；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Client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则为具体的客户端。</a:t>
            </a:r>
          </a:p>
          <a:p>
            <a:pPr>
              <a:lnSpc>
                <a:spcPct val="150000"/>
              </a:lnSpc>
            </a:pP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在本项目中，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Orleans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框架如下，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Silo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包为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RPC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的服务器，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service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被分配到不同的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RPC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服务器上，实现分布式集群。</a:t>
            </a:r>
            <a:endParaRPr lang="en-US" altLang="zh-CN" sz="3200" dirty="0">
              <a:latin typeface="DengXian" charset="0"/>
              <a:ea typeface="DengXian" charset="0"/>
              <a:cs typeface="DengXian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通过</a:t>
            </a:r>
            <a:r>
              <a:rPr lang="en-US" altLang="zh-CN" sz="3200" dirty="0">
                <a:latin typeface="DengXian" charset="0"/>
                <a:ea typeface="DengXian" charset="0"/>
                <a:cs typeface="DengXian" charset="0"/>
              </a:rPr>
              <a:t>Orleans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框架，</a:t>
            </a:r>
            <a:r>
              <a:rPr lang="zh-CN" altLang="en-US" sz="3200" dirty="0">
                <a:latin typeface="DengXian" charset="0"/>
                <a:ea typeface="DengXian" charset="0"/>
                <a:cs typeface="DengXian" charset="0"/>
              </a:rPr>
              <a:t>我们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成功</a:t>
            </a:r>
            <a:r>
              <a:rPr lang="zh-CN" altLang="zh-CN" sz="3200" dirty="0">
                <a:solidFill>
                  <a:srgbClr val="FF0000"/>
                </a:solidFill>
                <a:latin typeface="DengXian" charset="0"/>
                <a:ea typeface="DengXian" charset="0"/>
                <a:cs typeface="DengXian" charset="0"/>
              </a:rPr>
              <a:t>将</a:t>
            </a:r>
            <a:r>
              <a:rPr lang="en-US" altLang="zh-CN" sz="3200" dirty="0">
                <a:solidFill>
                  <a:srgbClr val="FF0000"/>
                </a:solidFill>
                <a:latin typeface="DengXian" charset="0"/>
                <a:ea typeface="DengXian" charset="0"/>
                <a:cs typeface="DengXian" charset="0"/>
              </a:rPr>
              <a:t>service</a:t>
            </a:r>
            <a:r>
              <a:rPr lang="zh-CN" altLang="zh-CN" sz="3200" dirty="0">
                <a:solidFill>
                  <a:srgbClr val="FF0000"/>
                </a:solidFill>
                <a:latin typeface="DengXian" charset="0"/>
                <a:ea typeface="DengXian" charset="0"/>
                <a:cs typeface="DengXian" charset="0"/>
              </a:rPr>
              <a:t>分到多个服务器上进行分布式集群计算</a:t>
            </a:r>
            <a:r>
              <a:rPr lang="zh-CN" altLang="zh-CN" sz="3200" dirty="0">
                <a:latin typeface="DengXian" charset="0"/>
                <a:ea typeface="DengXian" charset="0"/>
                <a:cs typeface="DengXian" charset="0"/>
              </a:rPr>
              <a:t>，提高了运行性能。</a:t>
            </a:r>
            <a:endParaRPr lang="zh-CN" altLang="en-US" sz="3200" dirty="0">
              <a:latin typeface="DengXian" charset="0"/>
              <a:ea typeface="DengXian" charset="0"/>
              <a:cs typeface="DengXian" charset="0"/>
            </a:endParaRPr>
          </a:p>
        </p:txBody>
      </p:sp>
      <p:grpSp>
        <p:nvGrpSpPr>
          <p:cNvPr id="26" name="Shape 234"/>
          <p:cNvGrpSpPr/>
          <p:nvPr/>
        </p:nvGrpSpPr>
        <p:grpSpPr>
          <a:xfrm>
            <a:off x="8951377" y="1847206"/>
            <a:ext cx="1054803" cy="1350893"/>
            <a:chOff x="8218224" y="8245764"/>
            <a:chExt cx="500997" cy="641631"/>
          </a:xfrm>
        </p:grpSpPr>
        <p:cxnSp>
          <p:nvCxnSpPr>
            <p:cNvPr id="27" name="Shape 235"/>
            <p:cNvCxnSpPr/>
            <p:nvPr/>
          </p:nvCxnSpPr>
          <p:spPr>
            <a:xfrm>
              <a:off x="8218224" y="8245764"/>
              <a:ext cx="2929" cy="641631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" name="Shape 236"/>
            <p:cNvSpPr/>
            <p:nvPr/>
          </p:nvSpPr>
          <p:spPr>
            <a:xfrm>
              <a:off x="8411592" y="8310220"/>
              <a:ext cx="307629" cy="2871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3017" y="0"/>
                  </a:moveTo>
                  <a:lnTo>
                    <a:pt x="0" y="20508"/>
                  </a:lnTo>
                  <a:lnTo>
                    <a:pt x="0" y="119722"/>
                  </a:lnTo>
                  <a:lnTo>
                    <a:pt x="119741" y="119722"/>
                  </a:lnTo>
                  <a:lnTo>
                    <a:pt x="96465" y="70115"/>
                  </a:lnTo>
                  <a:lnTo>
                    <a:pt x="119741" y="20508"/>
                  </a:lnTo>
                  <a:lnTo>
                    <a:pt x="0" y="20508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9" name="Shape 237"/>
            <p:cNvSpPr/>
            <p:nvPr/>
          </p:nvSpPr>
          <p:spPr>
            <a:xfrm>
              <a:off x="8218224" y="8310220"/>
              <a:ext cx="251964" cy="2373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1653" y="119665"/>
                  </a:moveTo>
                  <a:lnTo>
                    <a:pt x="0" y="119665"/>
                  </a:lnTo>
                  <a:lnTo>
                    <a:pt x="0" y="0"/>
                  </a:lnTo>
                  <a:lnTo>
                    <a:pt x="119685" y="0"/>
                  </a:lnTo>
                  <a:lnTo>
                    <a:pt x="119685" y="24735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345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7251405" y="1847206"/>
            <a:ext cx="10299235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sz="6600" dirty="0" smtClean="0">
                <a:solidFill>
                  <a:schemeClr val="dk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总体设计</a:t>
            </a:r>
            <a:endParaRPr lang="en-US" sz="6600" dirty="0">
              <a:solidFill>
                <a:schemeClr val="dk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8" name="Shape 216"/>
          <p:cNvSpPr/>
          <p:nvPr/>
        </p:nvSpPr>
        <p:spPr>
          <a:xfrm>
            <a:off x="8717556" y="1827394"/>
            <a:ext cx="1149457" cy="114761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114544"/>
                </a:moveTo>
                <a:cubicBezTo>
                  <a:pt x="29872" y="114544"/>
                  <a:pt x="5455" y="90127"/>
                  <a:pt x="5455" y="60000"/>
                </a:cubicBezTo>
                <a:cubicBezTo>
                  <a:pt x="5455" y="29872"/>
                  <a:pt x="29872" y="5455"/>
                  <a:pt x="60000" y="5455"/>
                </a:cubicBezTo>
                <a:cubicBezTo>
                  <a:pt x="90127" y="5455"/>
                  <a:pt x="114544" y="29872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moveTo>
                  <a:pt x="101555" y="103216"/>
                </a:moveTo>
                <a:cubicBezTo>
                  <a:pt x="112905" y="92300"/>
                  <a:pt x="120000" y="76994"/>
                  <a:pt x="120000" y="60000"/>
                </a:cubicBezTo>
                <a:cubicBezTo>
                  <a:pt x="120000" y="26861"/>
                  <a:pt x="93133" y="0"/>
                  <a:pt x="60000" y="0"/>
                </a:cubicBezTo>
                <a:cubicBezTo>
                  <a:pt x="26866" y="0"/>
                  <a:pt x="0" y="26861"/>
                  <a:pt x="0" y="60000"/>
                </a:cubicBezTo>
                <a:cubicBezTo>
                  <a:pt x="0" y="76994"/>
                  <a:pt x="7094" y="92300"/>
                  <a:pt x="18444" y="103216"/>
                </a:cubicBezTo>
                <a:lnTo>
                  <a:pt x="11705" y="115344"/>
                </a:lnTo>
                <a:cubicBezTo>
                  <a:pt x="11216" y="115838"/>
                  <a:pt x="10911" y="116522"/>
                  <a:pt x="10911" y="117272"/>
                </a:cubicBezTo>
                <a:cubicBezTo>
                  <a:pt x="10911" y="118777"/>
                  <a:pt x="12133" y="120000"/>
                  <a:pt x="13638" y="120000"/>
                </a:cubicBezTo>
                <a:cubicBezTo>
                  <a:pt x="14388" y="120000"/>
                  <a:pt x="15072" y="119694"/>
                  <a:pt x="15566" y="119200"/>
                </a:cubicBezTo>
                <a:cubicBezTo>
                  <a:pt x="15877" y="118888"/>
                  <a:pt x="16077" y="118483"/>
                  <a:pt x="16205" y="118044"/>
                </a:cubicBezTo>
                <a:lnTo>
                  <a:pt x="22466" y="106772"/>
                </a:lnTo>
                <a:cubicBezTo>
                  <a:pt x="32750" y="115033"/>
                  <a:pt x="45788" y="120000"/>
                  <a:pt x="60000" y="120000"/>
                </a:cubicBezTo>
                <a:cubicBezTo>
                  <a:pt x="74211" y="120000"/>
                  <a:pt x="87250" y="115033"/>
                  <a:pt x="97527" y="106772"/>
                </a:cubicBezTo>
                <a:lnTo>
                  <a:pt x="103794" y="118044"/>
                </a:lnTo>
                <a:cubicBezTo>
                  <a:pt x="104127" y="119166"/>
                  <a:pt x="105127" y="120000"/>
                  <a:pt x="106361" y="120000"/>
                </a:cubicBezTo>
                <a:cubicBezTo>
                  <a:pt x="107866" y="120000"/>
                  <a:pt x="109088" y="118777"/>
                  <a:pt x="109088" y="117272"/>
                </a:cubicBezTo>
                <a:cubicBezTo>
                  <a:pt x="109088" y="116522"/>
                  <a:pt x="108783" y="115838"/>
                  <a:pt x="108294" y="115344"/>
                </a:cubicBezTo>
                <a:cubicBezTo>
                  <a:pt x="108294" y="115344"/>
                  <a:pt x="101555" y="103216"/>
                  <a:pt x="101555" y="103216"/>
                </a:cubicBezTo>
                <a:close/>
                <a:moveTo>
                  <a:pt x="60000" y="92727"/>
                </a:moveTo>
                <a:cubicBezTo>
                  <a:pt x="41927" y="92727"/>
                  <a:pt x="27272" y="78072"/>
                  <a:pt x="27272" y="60000"/>
                </a:cubicBezTo>
                <a:cubicBezTo>
                  <a:pt x="27272" y="41927"/>
                  <a:pt x="41927" y="27272"/>
                  <a:pt x="60000" y="27272"/>
                </a:cubicBezTo>
                <a:cubicBezTo>
                  <a:pt x="78072" y="27272"/>
                  <a:pt x="92727" y="41927"/>
                  <a:pt x="92727" y="60000"/>
                </a:cubicBezTo>
                <a:cubicBezTo>
                  <a:pt x="92727" y="78072"/>
                  <a:pt x="78072" y="92727"/>
                  <a:pt x="60000" y="92727"/>
                </a:cubicBezTo>
                <a:moveTo>
                  <a:pt x="60000" y="21816"/>
                </a:moveTo>
                <a:cubicBezTo>
                  <a:pt x="38911" y="21816"/>
                  <a:pt x="21816" y="38911"/>
                  <a:pt x="21816" y="60000"/>
                </a:cubicBezTo>
                <a:cubicBezTo>
                  <a:pt x="21816" y="81088"/>
                  <a:pt x="38911" y="98183"/>
                  <a:pt x="60000" y="98183"/>
                </a:cubicBezTo>
                <a:cubicBezTo>
                  <a:pt x="81088" y="98183"/>
                  <a:pt x="98183" y="81088"/>
                  <a:pt x="98183" y="60000"/>
                </a:cubicBezTo>
                <a:cubicBezTo>
                  <a:pt x="98183" y="38911"/>
                  <a:pt x="81088" y="21816"/>
                  <a:pt x="60000" y="21816"/>
                </a:cubicBezTo>
                <a:moveTo>
                  <a:pt x="60000" y="70911"/>
                </a:moveTo>
                <a:cubicBezTo>
                  <a:pt x="53977" y="70911"/>
                  <a:pt x="49088" y="66022"/>
                  <a:pt x="49088" y="60000"/>
                </a:cubicBezTo>
                <a:cubicBezTo>
                  <a:pt x="49088" y="53977"/>
                  <a:pt x="53977" y="49088"/>
                  <a:pt x="60000" y="49088"/>
                </a:cubicBezTo>
                <a:cubicBezTo>
                  <a:pt x="66022" y="49088"/>
                  <a:pt x="70911" y="53977"/>
                  <a:pt x="70911" y="60000"/>
                </a:cubicBezTo>
                <a:cubicBezTo>
                  <a:pt x="70911" y="66022"/>
                  <a:pt x="66022" y="70911"/>
                  <a:pt x="60000" y="70911"/>
                </a:cubicBezTo>
                <a:moveTo>
                  <a:pt x="60000" y="43638"/>
                </a:moveTo>
                <a:cubicBezTo>
                  <a:pt x="50961" y="43638"/>
                  <a:pt x="43638" y="50961"/>
                  <a:pt x="43638" y="60000"/>
                </a:cubicBezTo>
                <a:cubicBezTo>
                  <a:pt x="43638" y="69038"/>
                  <a:pt x="50961" y="76361"/>
                  <a:pt x="60000" y="76361"/>
                </a:cubicBezTo>
                <a:cubicBezTo>
                  <a:pt x="69038" y="76361"/>
                  <a:pt x="76361" y="69038"/>
                  <a:pt x="76361" y="60000"/>
                </a:cubicBezTo>
                <a:cubicBezTo>
                  <a:pt x="76361" y="50961"/>
                  <a:pt x="69038" y="43638"/>
                  <a:pt x="60000" y="43638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9" name="图片 8" descr="C:\Users\Admin\Documents\Tencent Files\1030163062\Image\C2C\[ZAVYFCFGYK3ED8Y2F]}$B5.png">
            <a:extLst>
              <a:ext uri="{FF2B5EF4-FFF2-40B4-BE49-F238E27FC236}">
                <a16:creationId xmlns="" xmlns:a16="http://schemas.microsoft.com/office/drawing/2014/main" id="{0A35C47E-131C-4B15-A8B4-62D6B7C58B83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775" y="2994823"/>
            <a:ext cx="21186959" cy="107211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222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16"/>
          <p:cNvSpPr/>
          <p:nvPr/>
        </p:nvSpPr>
        <p:spPr>
          <a:xfrm>
            <a:off x="19015470" y="1068722"/>
            <a:ext cx="1149457" cy="114761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114544"/>
                </a:moveTo>
                <a:cubicBezTo>
                  <a:pt x="29872" y="114544"/>
                  <a:pt x="5455" y="90127"/>
                  <a:pt x="5455" y="60000"/>
                </a:cubicBezTo>
                <a:cubicBezTo>
                  <a:pt x="5455" y="29872"/>
                  <a:pt x="29872" y="5455"/>
                  <a:pt x="60000" y="5455"/>
                </a:cubicBezTo>
                <a:cubicBezTo>
                  <a:pt x="90127" y="5455"/>
                  <a:pt x="114544" y="29872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moveTo>
                  <a:pt x="101555" y="103216"/>
                </a:moveTo>
                <a:cubicBezTo>
                  <a:pt x="112905" y="92300"/>
                  <a:pt x="120000" y="76994"/>
                  <a:pt x="120000" y="60000"/>
                </a:cubicBezTo>
                <a:cubicBezTo>
                  <a:pt x="120000" y="26861"/>
                  <a:pt x="93133" y="0"/>
                  <a:pt x="60000" y="0"/>
                </a:cubicBezTo>
                <a:cubicBezTo>
                  <a:pt x="26866" y="0"/>
                  <a:pt x="0" y="26861"/>
                  <a:pt x="0" y="60000"/>
                </a:cubicBezTo>
                <a:cubicBezTo>
                  <a:pt x="0" y="76994"/>
                  <a:pt x="7094" y="92300"/>
                  <a:pt x="18444" y="103216"/>
                </a:cubicBezTo>
                <a:lnTo>
                  <a:pt x="11705" y="115344"/>
                </a:lnTo>
                <a:cubicBezTo>
                  <a:pt x="11216" y="115838"/>
                  <a:pt x="10911" y="116522"/>
                  <a:pt x="10911" y="117272"/>
                </a:cubicBezTo>
                <a:cubicBezTo>
                  <a:pt x="10911" y="118777"/>
                  <a:pt x="12133" y="120000"/>
                  <a:pt x="13638" y="120000"/>
                </a:cubicBezTo>
                <a:cubicBezTo>
                  <a:pt x="14388" y="120000"/>
                  <a:pt x="15072" y="119694"/>
                  <a:pt x="15566" y="119200"/>
                </a:cubicBezTo>
                <a:cubicBezTo>
                  <a:pt x="15877" y="118888"/>
                  <a:pt x="16077" y="118483"/>
                  <a:pt x="16205" y="118044"/>
                </a:cubicBezTo>
                <a:lnTo>
                  <a:pt x="22466" y="106772"/>
                </a:lnTo>
                <a:cubicBezTo>
                  <a:pt x="32750" y="115033"/>
                  <a:pt x="45788" y="120000"/>
                  <a:pt x="60000" y="120000"/>
                </a:cubicBezTo>
                <a:cubicBezTo>
                  <a:pt x="74211" y="120000"/>
                  <a:pt x="87250" y="115033"/>
                  <a:pt x="97527" y="106772"/>
                </a:cubicBezTo>
                <a:lnTo>
                  <a:pt x="103794" y="118044"/>
                </a:lnTo>
                <a:cubicBezTo>
                  <a:pt x="104127" y="119166"/>
                  <a:pt x="105127" y="120000"/>
                  <a:pt x="106361" y="120000"/>
                </a:cubicBezTo>
                <a:cubicBezTo>
                  <a:pt x="107866" y="120000"/>
                  <a:pt x="109088" y="118777"/>
                  <a:pt x="109088" y="117272"/>
                </a:cubicBezTo>
                <a:cubicBezTo>
                  <a:pt x="109088" y="116522"/>
                  <a:pt x="108783" y="115838"/>
                  <a:pt x="108294" y="115344"/>
                </a:cubicBezTo>
                <a:cubicBezTo>
                  <a:pt x="108294" y="115344"/>
                  <a:pt x="101555" y="103216"/>
                  <a:pt x="101555" y="103216"/>
                </a:cubicBezTo>
                <a:close/>
                <a:moveTo>
                  <a:pt x="60000" y="92727"/>
                </a:moveTo>
                <a:cubicBezTo>
                  <a:pt x="41927" y="92727"/>
                  <a:pt x="27272" y="78072"/>
                  <a:pt x="27272" y="60000"/>
                </a:cubicBezTo>
                <a:cubicBezTo>
                  <a:pt x="27272" y="41927"/>
                  <a:pt x="41927" y="27272"/>
                  <a:pt x="60000" y="27272"/>
                </a:cubicBezTo>
                <a:cubicBezTo>
                  <a:pt x="78072" y="27272"/>
                  <a:pt x="92727" y="41927"/>
                  <a:pt x="92727" y="60000"/>
                </a:cubicBezTo>
                <a:cubicBezTo>
                  <a:pt x="92727" y="78072"/>
                  <a:pt x="78072" y="92727"/>
                  <a:pt x="60000" y="92727"/>
                </a:cubicBezTo>
                <a:moveTo>
                  <a:pt x="60000" y="21816"/>
                </a:moveTo>
                <a:cubicBezTo>
                  <a:pt x="38911" y="21816"/>
                  <a:pt x="21816" y="38911"/>
                  <a:pt x="21816" y="60000"/>
                </a:cubicBezTo>
                <a:cubicBezTo>
                  <a:pt x="21816" y="81088"/>
                  <a:pt x="38911" y="98183"/>
                  <a:pt x="60000" y="98183"/>
                </a:cubicBezTo>
                <a:cubicBezTo>
                  <a:pt x="81088" y="98183"/>
                  <a:pt x="98183" y="81088"/>
                  <a:pt x="98183" y="60000"/>
                </a:cubicBezTo>
                <a:cubicBezTo>
                  <a:pt x="98183" y="38911"/>
                  <a:pt x="81088" y="21816"/>
                  <a:pt x="60000" y="21816"/>
                </a:cubicBezTo>
                <a:moveTo>
                  <a:pt x="60000" y="70911"/>
                </a:moveTo>
                <a:cubicBezTo>
                  <a:pt x="53977" y="70911"/>
                  <a:pt x="49088" y="66022"/>
                  <a:pt x="49088" y="60000"/>
                </a:cubicBezTo>
                <a:cubicBezTo>
                  <a:pt x="49088" y="53977"/>
                  <a:pt x="53977" y="49088"/>
                  <a:pt x="60000" y="49088"/>
                </a:cubicBezTo>
                <a:cubicBezTo>
                  <a:pt x="66022" y="49088"/>
                  <a:pt x="70911" y="53977"/>
                  <a:pt x="70911" y="60000"/>
                </a:cubicBezTo>
                <a:cubicBezTo>
                  <a:pt x="70911" y="66022"/>
                  <a:pt x="66022" y="70911"/>
                  <a:pt x="60000" y="70911"/>
                </a:cubicBezTo>
                <a:moveTo>
                  <a:pt x="60000" y="43638"/>
                </a:moveTo>
                <a:cubicBezTo>
                  <a:pt x="50961" y="43638"/>
                  <a:pt x="43638" y="50961"/>
                  <a:pt x="43638" y="60000"/>
                </a:cubicBezTo>
                <a:cubicBezTo>
                  <a:pt x="43638" y="69038"/>
                  <a:pt x="50961" y="76361"/>
                  <a:pt x="60000" y="76361"/>
                </a:cubicBezTo>
                <a:cubicBezTo>
                  <a:pt x="69038" y="76361"/>
                  <a:pt x="76361" y="69038"/>
                  <a:pt x="76361" y="60000"/>
                </a:cubicBezTo>
                <a:cubicBezTo>
                  <a:pt x="76361" y="50961"/>
                  <a:pt x="69038" y="43638"/>
                  <a:pt x="60000" y="43638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5" name="内容占位符 3" descr="C:\Users\Admin\Documents\Tencent Files\1030163062\Image\C2C\K]_9ZPXLW7Y0}UIKYB3{H`X.png">
            <a:extLst>
              <a:ext uri="{FF2B5EF4-FFF2-40B4-BE49-F238E27FC236}">
                <a16:creationId xmlns="" xmlns:a16="http://schemas.microsoft.com/office/drawing/2014/main" id="{A2217635-A5A0-44DA-9DAD-27901FA5C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9186" y="0"/>
            <a:ext cx="10418097" cy="1386468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8990033" y="2216339"/>
            <a:ext cx="1200329" cy="1106905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 algn="ctr">
              <a:buSzPct val="25000"/>
            </a:pPr>
            <a:r>
              <a:rPr lang="zh-CN" altLang="zh-CN" sz="6600" dirty="0">
                <a:latin typeface="DengXian" charset="0"/>
                <a:ea typeface="DengXian" charset="0"/>
                <a:cs typeface="DengXian" charset="0"/>
              </a:rPr>
              <a:t>采用</a:t>
            </a:r>
            <a:r>
              <a:rPr lang="en-US" altLang="zh-CN" sz="6600" dirty="0">
                <a:latin typeface="DengXian" charset="0"/>
                <a:ea typeface="DengXian" charset="0"/>
                <a:cs typeface="DengXian" charset="0"/>
              </a:rPr>
              <a:t>Orleans</a:t>
            </a:r>
            <a:r>
              <a:rPr lang="zh-CN" altLang="zh-CN" sz="6600" dirty="0">
                <a:latin typeface="DengXian" charset="0"/>
                <a:ea typeface="DengXian" charset="0"/>
                <a:cs typeface="DengXian" charset="0"/>
              </a:rPr>
              <a:t>框架后的部署</a:t>
            </a:r>
            <a:r>
              <a:rPr lang="zh-CN" altLang="zh-CN" sz="6600" dirty="0">
                <a:latin typeface="等距更纱黑体 SC" panose="02000509000000000000" pitchFamily="49" charset="-122"/>
                <a:ea typeface="等距更纱黑体 SC" panose="02000509000000000000" pitchFamily="49" charset="-122"/>
              </a:rPr>
              <a:t>图</a:t>
            </a:r>
            <a:endParaRPr lang="en-US" altLang="zh-CN" sz="6600" dirty="0"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4322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F65B55F-2C8D-4FDB-B8D6-B5D556E91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</a:rPr>
              <a:t>测试现场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D5645AD7-FB5A-48B2-87E3-687B5F134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150" y="4212325"/>
            <a:ext cx="10995182" cy="824638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="" xmlns:a16="http://schemas.microsoft.com/office/drawing/2014/main" id="{19AF5890-F19D-4848-A4BA-65D82DFC8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665" y="1786"/>
            <a:ext cx="10284321" cy="1371242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="" xmlns:a16="http://schemas.microsoft.com/office/drawing/2014/main" id="{46C016DB-9324-4293-B19F-782566A06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6665" y="1786"/>
            <a:ext cx="10284321" cy="1371242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="" xmlns:a16="http://schemas.microsoft.com/office/drawing/2014/main" id="{55CC7B81-EBC5-4B5A-B5DC-9E4F03DD30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6665" y="1786"/>
            <a:ext cx="10284321" cy="1371242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="" xmlns:a16="http://schemas.microsoft.com/office/drawing/2014/main" id="{724720E7-6681-4ED7-9CF9-203B59473D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77411" y="1786"/>
            <a:ext cx="10284321" cy="1371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959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Shape 610"/>
          <p:cNvSpPr txBox="1"/>
          <p:nvPr/>
        </p:nvSpPr>
        <p:spPr>
          <a:xfrm>
            <a:off x="6193733" y="3176776"/>
            <a:ext cx="11615678" cy="12786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8000" dirty="0" smtClean="0">
                <a:solidFill>
                  <a:srgbClr val="0E0E0E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项目完成情况</a:t>
            </a:r>
            <a:endParaRPr lang="en-US" sz="8000" dirty="0">
              <a:solidFill>
                <a:srgbClr val="0E0E0E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611" name="Shape 611"/>
          <p:cNvSpPr txBox="1"/>
          <p:nvPr/>
        </p:nvSpPr>
        <p:spPr>
          <a:xfrm>
            <a:off x="9547717" y="2273217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2"/>
              </a:buClr>
              <a:buSzPct val="25000"/>
              <a:buFont typeface="Arial" panose="020B0604020202020204"/>
              <a:buNone/>
            </a:pPr>
            <a:r>
              <a:rPr lang="en-US" sz="1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  <a:p>
            <a:pPr lvl="0" rtl="0">
              <a:spcBef>
                <a:spcPts val="0"/>
              </a:spcBef>
              <a:buClr>
                <a:schemeClr val="dk2"/>
              </a:buClr>
              <a:buFont typeface="Arial" panose="020B0604020202020204"/>
              <a:buNone/>
            </a:pPr>
            <a:endParaRPr sz="160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spcBef>
                <a:spcPts val="0"/>
              </a:spcBef>
              <a:buNone/>
            </a:pPr>
            <a:endParaRPr sz="1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12" name="Shape 612"/>
          <p:cNvSpPr txBox="1"/>
          <p:nvPr/>
        </p:nvSpPr>
        <p:spPr>
          <a:xfrm>
            <a:off x="4897753" y="4978598"/>
            <a:ext cx="14658342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 and unite in order to focus.</a:t>
            </a:r>
          </a:p>
        </p:txBody>
      </p:sp>
      <p:sp>
        <p:nvSpPr>
          <p:cNvPr id="613" name="Shape 613"/>
          <p:cNvSpPr/>
          <p:nvPr/>
        </p:nvSpPr>
        <p:spPr>
          <a:xfrm>
            <a:off x="2248607" y="6753550"/>
            <a:ext cx="4689230" cy="4689230"/>
          </a:xfrm>
          <a:prstGeom prst="rect">
            <a:avLst/>
          </a:prstGeom>
          <a:noFill/>
          <a:ln w="127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614" name="Shape 614"/>
          <p:cNvSpPr/>
          <p:nvPr/>
        </p:nvSpPr>
        <p:spPr>
          <a:xfrm>
            <a:off x="7312342" y="6753550"/>
            <a:ext cx="4689230" cy="4689230"/>
          </a:xfrm>
          <a:prstGeom prst="rect">
            <a:avLst/>
          </a:prstGeom>
          <a:noFill/>
          <a:ln w="127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615" name="Shape 615"/>
          <p:cNvSpPr/>
          <p:nvPr/>
        </p:nvSpPr>
        <p:spPr>
          <a:xfrm>
            <a:off x="12376077" y="6753550"/>
            <a:ext cx="4689230" cy="4689230"/>
          </a:xfrm>
          <a:prstGeom prst="rect">
            <a:avLst/>
          </a:prstGeom>
          <a:noFill/>
          <a:ln w="127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616" name="Shape 616"/>
          <p:cNvSpPr/>
          <p:nvPr/>
        </p:nvSpPr>
        <p:spPr>
          <a:xfrm>
            <a:off x="17439812" y="6753550"/>
            <a:ext cx="4689230" cy="4689230"/>
          </a:xfrm>
          <a:prstGeom prst="rect">
            <a:avLst/>
          </a:prstGeom>
          <a:noFill/>
          <a:ln w="127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617" name="Shape 617"/>
          <p:cNvSpPr txBox="1"/>
          <p:nvPr/>
        </p:nvSpPr>
        <p:spPr>
          <a:xfrm>
            <a:off x="3361749" y="7718871"/>
            <a:ext cx="2602239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8000" smtClean="0">
                <a:solidFill>
                  <a:srgbClr val="0E0E0E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性能提升</a:t>
            </a:r>
            <a:endParaRPr lang="en-US" sz="8000" dirty="0">
              <a:solidFill>
                <a:srgbClr val="0E0E0E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21" name="Shape 617"/>
          <p:cNvSpPr txBox="1"/>
          <p:nvPr/>
        </p:nvSpPr>
        <p:spPr>
          <a:xfrm>
            <a:off x="8355837" y="7679473"/>
            <a:ext cx="2602239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8000" smtClean="0">
                <a:solidFill>
                  <a:srgbClr val="0E0E0E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测试结果</a:t>
            </a:r>
            <a:endParaRPr lang="en-US" sz="8000" dirty="0">
              <a:solidFill>
                <a:srgbClr val="0E0E0E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22" name="Shape 617"/>
          <p:cNvSpPr txBox="1"/>
          <p:nvPr/>
        </p:nvSpPr>
        <p:spPr>
          <a:xfrm>
            <a:off x="13419572" y="7679474"/>
            <a:ext cx="2602239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8000" dirty="0" smtClean="0">
                <a:solidFill>
                  <a:srgbClr val="0E0E0E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运行效果</a:t>
            </a:r>
            <a:endParaRPr lang="en-US" sz="8000" dirty="0">
              <a:solidFill>
                <a:srgbClr val="0E0E0E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23" name="Shape 617"/>
          <p:cNvSpPr txBox="1"/>
          <p:nvPr/>
        </p:nvSpPr>
        <p:spPr>
          <a:xfrm>
            <a:off x="18483307" y="7718871"/>
            <a:ext cx="2602239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8000" dirty="0" smtClean="0">
                <a:solidFill>
                  <a:srgbClr val="0E0E0E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成员分工</a:t>
            </a:r>
            <a:endParaRPr lang="en-US" sz="8000" dirty="0">
              <a:solidFill>
                <a:srgbClr val="0E0E0E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67945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Shape 41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7401" y="0"/>
            <a:ext cx="20574003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 txBox="1"/>
          <p:nvPr/>
        </p:nvSpPr>
        <p:spPr>
          <a:xfrm>
            <a:off x="3027350" y="1847206"/>
            <a:ext cx="6207146" cy="21214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0" i="0" u="none" strike="noStrike" cap="none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测试平台</a:t>
            </a:r>
            <a:endParaRPr lang="en-US" sz="6600" b="0" i="0" u="none" strike="noStrike" cap="none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6" name="Shape 36"/>
          <p:cNvSpPr txBox="1"/>
          <p:nvPr/>
        </p:nvSpPr>
        <p:spPr>
          <a:xfrm>
            <a:off x="3489816" y="1387067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PALNS  IN</a:t>
            </a:r>
            <a:r>
              <a:rPr lang="en-US" sz="16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</a:t>
            </a: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THE  FUTURE</a:t>
            </a:r>
            <a:endParaRPr lang="en-US" sz="1600" b="0" i="0" u="none" strike="noStrike" cap="none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8" name="Shape 38"/>
          <p:cNvSpPr/>
          <p:nvPr/>
        </p:nvSpPr>
        <p:spPr>
          <a:xfrm>
            <a:off x="3696464" y="10147700"/>
            <a:ext cx="50976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9" name="Shape 39"/>
          <p:cNvSpPr txBox="1"/>
          <p:nvPr/>
        </p:nvSpPr>
        <p:spPr>
          <a:xfrm>
            <a:off x="4157525" y="10338936"/>
            <a:ext cx="4099200" cy="46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 b="0" i="0" u="none" strike="noStrike" cap="none">
                <a:solidFill>
                  <a:schemeClr val="lt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LEARN MORE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540000" y="3968613"/>
            <a:ext cx="79654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latin typeface="等线" panose="02010600030101010101" pitchFamily="2" charset="-122"/>
                <a:ea typeface="等线" panose="02010600030101010101" pitchFamily="2" charset="-122"/>
              </a:rPr>
              <a:t>PC x2:</a:t>
            </a:r>
          </a:p>
          <a:p>
            <a:endParaRPr lang="en-US" altLang="zh-CN" sz="36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altLang="zh-CN" sz="3600" dirty="0" smtClean="0">
                <a:latin typeface="等线" panose="02010600030101010101" pitchFamily="2" charset="-122"/>
                <a:ea typeface="等线" panose="02010600030101010101" pitchFamily="2" charset="-122"/>
              </a:rPr>
              <a:t>CPU: E3-1240v5</a:t>
            </a:r>
          </a:p>
          <a:p>
            <a:r>
              <a:rPr lang="en-US" altLang="zh-CN" sz="3600" dirty="0" smtClean="0">
                <a:latin typeface="等线" panose="02010600030101010101" pitchFamily="2" charset="-122"/>
                <a:ea typeface="等线" panose="02010600030101010101" pitchFamily="2" charset="-122"/>
              </a:rPr>
              <a:t>RAM: 32G</a:t>
            </a:r>
          </a:p>
          <a:p>
            <a:r>
              <a:rPr lang="en-US" altLang="zh-CN" sz="3600" dirty="0" smtClean="0">
                <a:latin typeface="等线" panose="02010600030101010101" pitchFamily="2" charset="-122"/>
                <a:ea typeface="等线" panose="02010600030101010101" pitchFamily="2" charset="-122"/>
              </a:rPr>
              <a:t>OS: Windows 10 v1709 (FCU)</a:t>
            </a:r>
          </a:p>
          <a:p>
            <a:r>
              <a:rPr lang="en-US" altLang="zh-CN" sz="3600" dirty="0" err="1" smtClean="0">
                <a:latin typeface="等线" panose="02010600030101010101" pitchFamily="2" charset="-122"/>
                <a:ea typeface="等线" panose="02010600030101010101" pitchFamily="2" charset="-122"/>
              </a:rPr>
              <a:t>.Net</a:t>
            </a:r>
            <a:r>
              <a:rPr lang="en-US" altLang="zh-CN" sz="3600" dirty="0">
                <a:latin typeface="等线" panose="02010600030101010101" pitchFamily="2" charset="-122"/>
                <a:ea typeface="等线" panose="02010600030101010101" pitchFamily="2" charset="-122"/>
              </a:rPr>
              <a:t> SDK: </a:t>
            </a:r>
            <a:r>
              <a:rPr lang="en-US" altLang="zh-CN" sz="3600" dirty="0" smtClean="0">
                <a:latin typeface="等线" panose="02010600030101010101" pitchFamily="2" charset="-122"/>
                <a:ea typeface="等线" panose="02010600030101010101" pitchFamily="2" charset="-122"/>
              </a:rPr>
              <a:t>2.1.300-rc1-008673</a:t>
            </a:r>
          </a:p>
          <a:p>
            <a:r>
              <a:rPr lang="en-US" altLang="zh-CN" sz="3600" dirty="0" smtClean="0">
                <a:latin typeface="等线" panose="02010600030101010101" pitchFamily="2" charset="-122"/>
                <a:ea typeface="等线" panose="02010600030101010101" pitchFamily="2" charset="-122"/>
              </a:rPr>
              <a:t>DB: MySQL 8.0</a:t>
            </a:r>
            <a:endParaRPr lang="zh-CN" altLang="en-US" sz="36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223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="" xmlns:a16="http://schemas.microsoft.com/office/drawing/2014/main" id="{46E4DFEC-CC4A-4B3A-9C5A-EB614AC400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9881137"/>
              </p:ext>
            </p:extLst>
          </p:nvPr>
        </p:nvGraphicFramePr>
        <p:xfrm>
          <a:off x="0" y="0"/>
          <a:ext cx="18398836" cy="13716005"/>
        </p:xfrm>
        <a:graphic>
          <a:graphicData uri="http://schemas.openxmlformats.org/drawingml/2006/table">
            <a:tbl>
              <a:tblPr firstRow="1" firstCol="1" bandRow="1"/>
              <a:tblGrid>
                <a:gridCol w="4386252">
                  <a:extLst>
                    <a:ext uri="{9D8B030D-6E8A-4147-A177-3AD203B41FA5}">
                      <a16:colId xmlns="" xmlns:a16="http://schemas.microsoft.com/office/drawing/2014/main" val="344287202"/>
                    </a:ext>
                  </a:extLst>
                </a:gridCol>
                <a:gridCol w="4386252">
                  <a:extLst>
                    <a:ext uri="{9D8B030D-6E8A-4147-A177-3AD203B41FA5}">
                      <a16:colId xmlns="" xmlns:a16="http://schemas.microsoft.com/office/drawing/2014/main" val="790601842"/>
                    </a:ext>
                  </a:extLst>
                </a:gridCol>
                <a:gridCol w="4813166">
                  <a:extLst>
                    <a:ext uri="{9D8B030D-6E8A-4147-A177-3AD203B41FA5}">
                      <a16:colId xmlns="" xmlns:a16="http://schemas.microsoft.com/office/drawing/2014/main" val="1881144062"/>
                    </a:ext>
                  </a:extLst>
                </a:gridCol>
                <a:gridCol w="4813166">
                  <a:extLst>
                    <a:ext uri="{9D8B030D-6E8A-4147-A177-3AD203B41FA5}">
                      <a16:colId xmlns="" xmlns:a16="http://schemas.microsoft.com/office/drawing/2014/main" val="2014232866"/>
                    </a:ext>
                  </a:extLst>
                </a:gridCol>
              </a:tblGrid>
              <a:tr h="7218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0" dirty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用户数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0" dirty="0" smtClea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系统状态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800" b="1" kern="0" dirty="0" smtClea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平均事务总延迟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800" b="1" kern="0" dirty="0" smtClea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事务吞吐量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4051951773"/>
                  </a:ext>
                </a:extLst>
              </a:tr>
              <a:tr h="721895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async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579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39.74563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403824762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origin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523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44.61099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98126966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orleans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555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38.7657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488381827"/>
                  </a:ext>
                </a:extLst>
              </a:tr>
              <a:tr h="721895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 err="1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async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413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109.36133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557423626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origin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847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55.4078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886544379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orleans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397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101.41988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570566626"/>
                  </a:ext>
                </a:extLst>
              </a:tr>
              <a:tr h="721895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async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2170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44.28698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617536369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origin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3205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29.63051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945537296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orleans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638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120.59817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611284392"/>
                  </a:ext>
                </a:extLst>
              </a:tr>
              <a:tr h="721895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200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async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7582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25.62427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112608270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origin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11618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15.46599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75408235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 err="1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orleans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2210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66.39225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131522122"/>
                  </a:ext>
                </a:extLst>
              </a:tr>
              <a:tr h="721895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400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async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17966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21.56543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085591435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origin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17462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21.95582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532204412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orleans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9263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34.65634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768262777"/>
                  </a:ext>
                </a:extLst>
              </a:tr>
              <a:tr h="721895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500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async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25910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17.90837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136381106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origin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26534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18.05347</a:t>
                      </a:r>
                      <a:endParaRPr lang="zh-CN" sz="2800" b="1" kern="10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917249411"/>
                  </a:ext>
                </a:extLst>
              </a:tr>
              <a:tr h="72189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 err="1">
                          <a:solidFill>
                            <a:schemeClr val="bg2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orleans</a:t>
                      </a:r>
                      <a:endParaRPr lang="zh-CN" sz="2800" b="1" kern="100" dirty="0">
                        <a:solidFill>
                          <a:schemeClr val="bg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14615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b="1" kern="0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28.19554</a:t>
                      </a:r>
                      <a:endParaRPr lang="zh-CN" sz="2800" b="1" kern="100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4080" marR="240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321120875"/>
                  </a:ext>
                </a:extLst>
              </a:tr>
            </a:tbl>
          </a:graphicData>
        </a:graphic>
      </p:graphicFrame>
      <p:grpSp>
        <p:nvGrpSpPr>
          <p:cNvPr id="4" name="组 3"/>
          <p:cNvGrpSpPr/>
          <p:nvPr/>
        </p:nvGrpSpPr>
        <p:grpSpPr>
          <a:xfrm>
            <a:off x="20431614" y="1973536"/>
            <a:ext cx="1415772" cy="9077298"/>
            <a:chOff x="20431614" y="1973536"/>
            <a:chExt cx="1415772" cy="9077298"/>
          </a:xfrm>
        </p:grpSpPr>
        <p:grpSp>
          <p:nvGrpSpPr>
            <p:cNvPr id="12" name="Shape 229"/>
            <p:cNvGrpSpPr/>
            <p:nvPr/>
          </p:nvGrpSpPr>
          <p:grpSpPr>
            <a:xfrm>
              <a:off x="20488723" y="1973536"/>
              <a:ext cx="1307712" cy="1141166"/>
              <a:chOff x="6885153" y="7021097"/>
              <a:chExt cx="621122" cy="542017"/>
            </a:xfrm>
          </p:grpSpPr>
          <p:cxnSp>
            <p:nvCxnSpPr>
              <p:cNvPr id="13" name="Shape 230"/>
              <p:cNvCxnSpPr/>
              <p:nvPr/>
            </p:nvCxnSpPr>
            <p:spPr>
              <a:xfrm>
                <a:off x="6973050" y="7129503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Shape 231"/>
              <p:cNvCxnSpPr/>
              <p:nvPr/>
            </p:nvCxnSpPr>
            <p:spPr>
              <a:xfrm>
                <a:off x="6973050" y="7229115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Shape 232"/>
              <p:cNvCxnSpPr/>
              <p:nvPr/>
            </p:nvCxnSpPr>
            <p:spPr>
              <a:xfrm>
                <a:off x="6973050" y="7328731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2" name="Shape 233"/>
              <p:cNvSpPr/>
              <p:nvPr/>
            </p:nvSpPr>
            <p:spPr>
              <a:xfrm>
                <a:off x="6885153" y="7021097"/>
                <a:ext cx="621122" cy="542017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59486" y="93464"/>
                    </a:moveTo>
                    <a:lnTo>
                      <a:pt x="119871" y="93464"/>
                    </a:lnTo>
                    <a:lnTo>
                      <a:pt x="119871" y="0"/>
                    </a:lnTo>
                    <a:lnTo>
                      <a:pt x="0" y="0"/>
                    </a:lnTo>
                    <a:lnTo>
                      <a:pt x="0" y="93464"/>
                    </a:lnTo>
                    <a:lnTo>
                      <a:pt x="32633" y="93464"/>
                    </a:lnTo>
                    <a:lnTo>
                      <a:pt x="32633" y="119852"/>
                    </a:lnTo>
                    <a:lnTo>
                      <a:pt x="59486" y="93464"/>
                    </a:lnTo>
                  </a:path>
                </a:pathLst>
              </a:custGeom>
              <a:noFill/>
              <a:ln w="34275" cap="flat" cmpd="sng">
                <a:solidFill>
                  <a:schemeClr val="dk2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60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sp>
          <p:nvSpPr>
            <p:cNvPr id="3" name="文本框 2"/>
            <p:cNvSpPr txBox="1"/>
            <p:nvPr/>
          </p:nvSpPr>
          <p:spPr>
            <a:xfrm>
              <a:off x="20431614" y="1973536"/>
              <a:ext cx="1415772" cy="907729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lvl="0" algn="ctr">
                <a:buSzPct val="25000"/>
              </a:pPr>
              <a:r>
                <a:rPr lang="zh-CN" altLang="en-US" sz="6600" dirty="0">
                  <a:latin typeface="DengXian" charset="0"/>
                  <a:ea typeface="DengXian" charset="0"/>
                  <a:cs typeface="DengXian" charset="0"/>
                  <a:sym typeface="Montserrat" panose="02000505000000020004"/>
                </a:rPr>
                <a:t>性能提升</a:t>
              </a:r>
              <a:endParaRPr lang="en-US" altLang="zh-CN" sz="6600" dirty="0"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  <a:p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6740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图表 10">
            <a:extLst>
              <a:ext uri="{FF2B5EF4-FFF2-40B4-BE49-F238E27FC236}">
                <a16:creationId xmlns="" xmlns:a16="http://schemas.microsoft.com/office/drawing/2014/main" id="{949563CA-2A25-40BB-BBE8-91FA27D8E8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2617181"/>
              </p:ext>
            </p:extLst>
          </p:nvPr>
        </p:nvGraphicFramePr>
        <p:xfrm>
          <a:off x="0" y="0"/>
          <a:ext cx="17250033" cy="13715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" name="组 2"/>
          <p:cNvGrpSpPr/>
          <p:nvPr/>
        </p:nvGrpSpPr>
        <p:grpSpPr>
          <a:xfrm>
            <a:off x="20431614" y="1973536"/>
            <a:ext cx="1415772" cy="9077298"/>
            <a:chOff x="20431614" y="1973536"/>
            <a:chExt cx="1415772" cy="9077298"/>
          </a:xfrm>
        </p:grpSpPr>
        <p:grpSp>
          <p:nvGrpSpPr>
            <p:cNvPr id="4" name="Shape 229"/>
            <p:cNvGrpSpPr/>
            <p:nvPr/>
          </p:nvGrpSpPr>
          <p:grpSpPr>
            <a:xfrm>
              <a:off x="20488723" y="1973536"/>
              <a:ext cx="1307712" cy="1141166"/>
              <a:chOff x="6885153" y="7021097"/>
              <a:chExt cx="621122" cy="542017"/>
            </a:xfrm>
          </p:grpSpPr>
          <p:cxnSp>
            <p:nvCxnSpPr>
              <p:cNvPr id="6" name="Shape 230"/>
              <p:cNvCxnSpPr/>
              <p:nvPr/>
            </p:nvCxnSpPr>
            <p:spPr>
              <a:xfrm>
                <a:off x="6973050" y="7129503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" name="Shape 231"/>
              <p:cNvCxnSpPr/>
              <p:nvPr/>
            </p:nvCxnSpPr>
            <p:spPr>
              <a:xfrm>
                <a:off x="6973050" y="7229115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" name="Shape 232"/>
              <p:cNvCxnSpPr/>
              <p:nvPr/>
            </p:nvCxnSpPr>
            <p:spPr>
              <a:xfrm>
                <a:off x="6973050" y="7328731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" name="Shape 233"/>
              <p:cNvSpPr/>
              <p:nvPr/>
            </p:nvSpPr>
            <p:spPr>
              <a:xfrm>
                <a:off x="6885153" y="7021097"/>
                <a:ext cx="621122" cy="542017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59486" y="93464"/>
                    </a:moveTo>
                    <a:lnTo>
                      <a:pt x="119871" y="93464"/>
                    </a:lnTo>
                    <a:lnTo>
                      <a:pt x="119871" y="0"/>
                    </a:lnTo>
                    <a:lnTo>
                      <a:pt x="0" y="0"/>
                    </a:lnTo>
                    <a:lnTo>
                      <a:pt x="0" y="93464"/>
                    </a:lnTo>
                    <a:lnTo>
                      <a:pt x="32633" y="93464"/>
                    </a:lnTo>
                    <a:lnTo>
                      <a:pt x="32633" y="119852"/>
                    </a:lnTo>
                    <a:lnTo>
                      <a:pt x="59486" y="93464"/>
                    </a:lnTo>
                  </a:path>
                </a:pathLst>
              </a:custGeom>
              <a:noFill/>
              <a:ln w="34275" cap="flat" cmpd="sng">
                <a:solidFill>
                  <a:schemeClr val="dk2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60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20431614" y="1973536"/>
              <a:ext cx="1415772" cy="907729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lvl="0" algn="ctr">
                <a:buSzPct val="25000"/>
              </a:pPr>
              <a:r>
                <a:rPr lang="zh-CN" altLang="en-US" sz="6600" dirty="0" smtClean="0">
                  <a:latin typeface="DengXian" charset="0"/>
                  <a:ea typeface="DengXian" charset="0"/>
                  <a:cs typeface="DengXian" charset="0"/>
                  <a:sym typeface="Montserrat" panose="02000505000000020004"/>
                </a:rPr>
                <a:t>测试结果</a:t>
              </a:r>
              <a:endParaRPr lang="en-US" altLang="zh-CN" sz="6600" dirty="0"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  <a:p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5407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>
            <a:extLst>
              <a:ext uri="{FF2B5EF4-FFF2-40B4-BE49-F238E27FC236}">
                <a16:creationId xmlns="" xmlns:a16="http://schemas.microsoft.com/office/drawing/2014/main" id="{798EBC9D-D5A8-4FEA-B4F4-F994031F31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6396721"/>
              </p:ext>
            </p:extLst>
          </p:nvPr>
        </p:nvGraphicFramePr>
        <p:xfrm>
          <a:off x="0" y="0"/>
          <a:ext cx="16261492" cy="1371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" name="组 2"/>
          <p:cNvGrpSpPr/>
          <p:nvPr/>
        </p:nvGrpSpPr>
        <p:grpSpPr>
          <a:xfrm>
            <a:off x="20431614" y="1973536"/>
            <a:ext cx="1415772" cy="9077298"/>
            <a:chOff x="20431614" y="1973536"/>
            <a:chExt cx="1415772" cy="9077298"/>
          </a:xfrm>
        </p:grpSpPr>
        <p:grpSp>
          <p:nvGrpSpPr>
            <p:cNvPr id="5" name="Shape 229"/>
            <p:cNvGrpSpPr/>
            <p:nvPr/>
          </p:nvGrpSpPr>
          <p:grpSpPr>
            <a:xfrm>
              <a:off x="20488723" y="1973536"/>
              <a:ext cx="1307712" cy="1141166"/>
              <a:chOff x="6885153" y="7021097"/>
              <a:chExt cx="621122" cy="542017"/>
            </a:xfrm>
          </p:grpSpPr>
          <p:cxnSp>
            <p:nvCxnSpPr>
              <p:cNvPr id="7" name="Shape 230"/>
              <p:cNvCxnSpPr/>
              <p:nvPr/>
            </p:nvCxnSpPr>
            <p:spPr>
              <a:xfrm>
                <a:off x="6973050" y="7129503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" name="Shape 231"/>
              <p:cNvCxnSpPr/>
              <p:nvPr/>
            </p:nvCxnSpPr>
            <p:spPr>
              <a:xfrm>
                <a:off x="6973050" y="7229115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" name="Shape 232"/>
              <p:cNvCxnSpPr/>
              <p:nvPr/>
            </p:nvCxnSpPr>
            <p:spPr>
              <a:xfrm>
                <a:off x="6973050" y="7328731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" name="Shape 233"/>
              <p:cNvSpPr/>
              <p:nvPr/>
            </p:nvSpPr>
            <p:spPr>
              <a:xfrm>
                <a:off x="6885153" y="7021097"/>
                <a:ext cx="621122" cy="542017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59486" y="93464"/>
                    </a:moveTo>
                    <a:lnTo>
                      <a:pt x="119871" y="93464"/>
                    </a:lnTo>
                    <a:lnTo>
                      <a:pt x="119871" y="0"/>
                    </a:lnTo>
                    <a:lnTo>
                      <a:pt x="0" y="0"/>
                    </a:lnTo>
                    <a:lnTo>
                      <a:pt x="0" y="93464"/>
                    </a:lnTo>
                    <a:lnTo>
                      <a:pt x="32633" y="93464"/>
                    </a:lnTo>
                    <a:lnTo>
                      <a:pt x="32633" y="119852"/>
                    </a:lnTo>
                    <a:lnTo>
                      <a:pt x="59486" y="93464"/>
                    </a:lnTo>
                  </a:path>
                </a:pathLst>
              </a:custGeom>
              <a:noFill/>
              <a:ln w="34275" cap="flat" cmpd="sng">
                <a:solidFill>
                  <a:schemeClr val="dk2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60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20431614" y="1973536"/>
              <a:ext cx="1415772" cy="907729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lvl="0" algn="ctr">
                <a:buSzPct val="25000"/>
              </a:pPr>
              <a:r>
                <a:rPr lang="zh-CN" altLang="en-US" sz="6600" dirty="0" smtClean="0">
                  <a:latin typeface="DengXian" charset="0"/>
                  <a:ea typeface="DengXian" charset="0"/>
                  <a:cs typeface="DengXian" charset="0"/>
                  <a:sym typeface="Montserrat" panose="02000505000000020004"/>
                </a:rPr>
                <a:t>测试结果</a:t>
              </a:r>
              <a:endParaRPr lang="en-US" altLang="zh-CN" sz="6600" dirty="0"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  <a:p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4305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Shape 46"/>
          <p:cNvCxnSpPr/>
          <p:nvPr/>
        </p:nvCxnSpPr>
        <p:spPr>
          <a:xfrm>
            <a:off x="-286244" y="6858000"/>
            <a:ext cx="24664947" cy="0"/>
          </a:xfrm>
          <a:prstGeom prst="straightConnector1">
            <a:avLst/>
          </a:prstGeom>
          <a:noFill/>
          <a:ln w="9525" cap="flat" cmpd="sng">
            <a:solidFill>
              <a:srgbClr val="CBCBCB"/>
            </a:solidFill>
            <a:prstDash val="solid"/>
            <a:miter/>
            <a:headEnd type="none" w="med" len="med"/>
            <a:tailEnd type="none" w="med" len="med"/>
          </a:ln>
        </p:spPr>
      </p:cxnSp>
      <p:grpSp>
        <p:nvGrpSpPr>
          <p:cNvPr id="47" name="Shape 47"/>
          <p:cNvGrpSpPr/>
          <p:nvPr/>
        </p:nvGrpSpPr>
        <p:grpSpPr>
          <a:xfrm>
            <a:off x="3407661" y="2492160"/>
            <a:ext cx="1307712" cy="783392"/>
            <a:chOff x="1775548" y="1990598"/>
            <a:chExt cx="621122" cy="372086"/>
          </a:xfrm>
        </p:grpSpPr>
        <p:sp>
          <p:nvSpPr>
            <p:cNvPr id="48" name="Shape 48"/>
            <p:cNvSpPr/>
            <p:nvPr/>
          </p:nvSpPr>
          <p:spPr>
            <a:xfrm>
              <a:off x="1775548" y="1990598"/>
              <a:ext cx="621122" cy="37208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871" y="119785"/>
                  </a:moveTo>
                  <a:lnTo>
                    <a:pt x="0" y="119785"/>
                  </a:lnTo>
                  <a:lnTo>
                    <a:pt x="0" y="0"/>
                  </a:lnTo>
                  <a:lnTo>
                    <a:pt x="119871" y="0"/>
                  </a:lnTo>
                  <a:lnTo>
                    <a:pt x="119871" y="119785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</p:txBody>
        </p:sp>
        <p:sp>
          <p:nvSpPr>
            <p:cNvPr id="49" name="Shape 49"/>
            <p:cNvSpPr/>
            <p:nvPr/>
          </p:nvSpPr>
          <p:spPr>
            <a:xfrm>
              <a:off x="1775548" y="1990598"/>
              <a:ext cx="621122" cy="19922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59486" y="119598"/>
                  </a:lnTo>
                  <a:lnTo>
                    <a:pt x="119871" y="0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</p:txBody>
        </p:sp>
      </p:grpSp>
      <p:grpSp>
        <p:nvGrpSpPr>
          <p:cNvPr id="50" name="Shape 50"/>
          <p:cNvGrpSpPr/>
          <p:nvPr/>
        </p:nvGrpSpPr>
        <p:grpSpPr>
          <a:xfrm>
            <a:off x="19807754" y="2171798"/>
            <a:ext cx="1054803" cy="1350893"/>
            <a:chOff x="8218224" y="8245764"/>
            <a:chExt cx="500997" cy="641631"/>
          </a:xfrm>
        </p:grpSpPr>
        <p:cxnSp>
          <p:nvCxnSpPr>
            <p:cNvPr id="51" name="Shape 51"/>
            <p:cNvCxnSpPr/>
            <p:nvPr/>
          </p:nvCxnSpPr>
          <p:spPr>
            <a:xfrm>
              <a:off x="8218224" y="8245764"/>
              <a:ext cx="2929" cy="641631"/>
            </a:xfrm>
            <a:prstGeom prst="straightConnector1">
              <a:avLst/>
            </a:pr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2" name="Shape 52"/>
            <p:cNvSpPr/>
            <p:nvPr/>
          </p:nvSpPr>
          <p:spPr>
            <a:xfrm>
              <a:off x="8411592" y="8310220"/>
              <a:ext cx="307629" cy="2871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3017" y="0"/>
                  </a:moveTo>
                  <a:lnTo>
                    <a:pt x="0" y="20508"/>
                  </a:lnTo>
                  <a:lnTo>
                    <a:pt x="0" y="119722"/>
                  </a:lnTo>
                  <a:lnTo>
                    <a:pt x="119741" y="119722"/>
                  </a:lnTo>
                  <a:lnTo>
                    <a:pt x="96465" y="70115"/>
                  </a:lnTo>
                  <a:lnTo>
                    <a:pt x="119741" y="20508"/>
                  </a:lnTo>
                  <a:lnTo>
                    <a:pt x="0" y="20508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>
              <a:off x="8218224" y="8310220"/>
              <a:ext cx="251964" cy="2373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1653" y="119665"/>
                  </a:moveTo>
                  <a:lnTo>
                    <a:pt x="0" y="119665"/>
                  </a:lnTo>
                  <a:lnTo>
                    <a:pt x="0" y="0"/>
                  </a:lnTo>
                  <a:lnTo>
                    <a:pt x="119685" y="0"/>
                  </a:lnTo>
                  <a:lnTo>
                    <a:pt x="119685" y="24735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54" name="Shape 54"/>
          <p:cNvGrpSpPr/>
          <p:nvPr/>
        </p:nvGrpSpPr>
        <p:grpSpPr>
          <a:xfrm>
            <a:off x="3395903" y="8214776"/>
            <a:ext cx="1307712" cy="888261"/>
            <a:chOff x="6188912" y="23939881"/>
            <a:chExt cx="1307712" cy="888261"/>
          </a:xfrm>
        </p:grpSpPr>
        <p:sp>
          <p:nvSpPr>
            <p:cNvPr id="55" name="Shape 55"/>
            <p:cNvSpPr/>
            <p:nvPr/>
          </p:nvSpPr>
          <p:spPr>
            <a:xfrm>
              <a:off x="6188912" y="23939881"/>
              <a:ext cx="1307712" cy="88825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7237" y="28113"/>
                  </a:moveTo>
                  <a:lnTo>
                    <a:pt x="71948" y="0"/>
                  </a:lnTo>
                  <a:lnTo>
                    <a:pt x="48822" y="0"/>
                  </a:lnTo>
                  <a:lnTo>
                    <a:pt x="33533" y="28113"/>
                  </a:lnTo>
                  <a:lnTo>
                    <a:pt x="0" y="28113"/>
                  </a:lnTo>
                  <a:lnTo>
                    <a:pt x="0" y="119811"/>
                  </a:lnTo>
                  <a:lnTo>
                    <a:pt x="119871" y="119811"/>
                  </a:lnTo>
                  <a:lnTo>
                    <a:pt x="119871" y="28113"/>
                  </a:lnTo>
                  <a:lnTo>
                    <a:pt x="87237" y="28113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6682390" y="24316160"/>
              <a:ext cx="333096" cy="34543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497" y="57813"/>
                  </a:moveTo>
                  <a:lnTo>
                    <a:pt x="119497" y="57813"/>
                  </a:lnTo>
                  <a:cubicBezTo>
                    <a:pt x="119497" y="29149"/>
                    <a:pt x="93389" y="0"/>
                    <a:pt x="59748" y="0"/>
                  </a:cubicBezTo>
                  <a:cubicBezTo>
                    <a:pt x="26108" y="0"/>
                    <a:pt x="0" y="29149"/>
                    <a:pt x="0" y="57813"/>
                  </a:cubicBezTo>
                  <a:cubicBezTo>
                    <a:pt x="0" y="90364"/>
                    <a:pt x="26108" y="119514"/>
                    <a:pt x="59748" y="119514"/>
                  </a:cubicBezTo>
                  <a:cubicBezTo>
                    <a:pt x="93389" y="119514"/>
                    <a:pt x="119497" y="90364"/>
                    <a:pt x="119497" y="57813"/>
                  </a:cubicBez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cxnSp>
          <p:nvCxnSpPr>
            <p:cNvPr id="57" name="Shape 57"/>
            <p:cNvCxnSpPr/>
            <p:nvPr/>
          </p:nvCxnSpPr>
          <p:spPr>
            <a:xfrm>
              <a:off x="6355458" y="24149610"/>
              <a:ext cx="6171" cy="678532"/>
            </a:xfrm>
            <a:prstGeom prst="straightConnector1">
              <a:avLst/>
            </a:pr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8" name="Shape 58"/>
            <p:cNvSpPr/>
            <p:nvPr/>
          </p:nvSpPr>
          <p:spPr>
            <a:xfrm>
              <a:off x="7305400" y="24316160"/>
              <a:ext cx="6171" cy="61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59" name="Shape 59"/>
          <p:cNvGrpSpPr/>
          <p:nvPr/>
        </p:nvGrpSpPr>
        <p:grpSpPr>
          <a:xfrm>
            <a:off x="19663897" y="8057475"/>
            <a:ext cx="1283040" cy="1202855"/>
            <a:chOff x="8168414" y="12118985"/>
            <a:chExt cx="609403" cy="571317"/>
          </a:xfrm>
        </p:grpSpPr>
        <p:cxnSp>
          <p:nvCxnSpPr>
            <p:cNvPr id="60" name="Shape 60"/>
            <p:cNvCxnSpPr/>
            <p:nvPr/>
          </p:nvCxnSpPr>
          <p:spPr>
            <a:xfrm>
              <a:off x="8511204" y="12414900"/>
              <a:ext cx="49806" cy="49806"/>
            </a:xfrm>
            <a:prstGeom prst="straightConnector1">
              <a:avLst/>
            </a:pr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1" name="Shape 61"/>
            <p:cNvSpPr/>
            <p:nvPr/>
          </p:nvSpPr>
          <p:spPr>
            <a:xfrm>
              <a:off x="8528785" y="12435407"/>
              <a:ext cx="249033" cy="25489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28272"/>
                  </a:moveTo>
                  <a:lnTo>
                    <a:pt x="28877" y="0"/>
                  </a:lnTo>
                  <a:lnTo>
                    <a:pt x="119679" y="91413"/>
                  </a:lnTo>
                  <a:lnTo>
                    <a:pt x="91122" y="119685"/>
                  </a:lnTo>
                  <a:lnTo>
                    <a:pt x="0" y="28272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>
              <a:off x="8206503" y="12118985"/>
              <a:ext cx="123052" cy="12012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2245" y="119333"/>
                  </a:moveTo>
                  <a:lnTo>
                    <a:pt x="119358" y="59333"/>
                  </a:lnTo>
                  <a:lnTo>
                    <a:pt x="23743" y="0"/>
                  </a:lnTo>
                  <a:lnTo>
                    <a:pt x="0" y="19333"/>
                  </a:lnTo>
                  <a:lnTo>
                    <a:pt x="62245" y="119333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cxnSp>
          <p:nvCxnSpPr>
            <p:cNvPr id="63" name="Shape 63"/>
            <p:cNvCxnSpPr/>
            <p:nvPr/>
          </p:nvCxnSpPr>
          <p:spPr>
            <a:xfrm rot="10800000">
              <a:off x="8300258" y="12203951"/>
              <a:ext cx="134771" cy="134771"/>
            </a:xfrm>
            <a:prstGeom prst="straightConnector1">
              <a:avLst/>
            </a:pr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" name="Shape 64"/>
            <p:cNvSpPr/>
            <p:nvPr/>
          </p:nvSpPr>
          <p:spPr>
            <a:xfrm>
              <a:off x="8168414" y="12118986"/>
              <a:ext cx="562524" cy="55959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857" y="17914"/>
                  </a:moveTo>
                  <a:lnTo>
                    <a:pt x="119857" y="17914"/>
                  </a:lnTo>
                  <a:cubicBezTo>
                    <a:pt x="102816" y="26445"/>
                    <a:pt x="102816" y="26445"/>
                    <a:pt x="102816" y="26445"/>
                  </a:cubicBezTo>
                  <a:cubicBezTo>
                    <a:pt x="94295" y="16919"/>
                    <a:pt x="94295" y="16919"/>
                    <a:pt x="94295" y="16919"/>
                  </a:cubicBezTo>
                  <a:cubicBezTo>
                    <a:pt x="101822" y="0"/>
                    <a:pt x="101822" y="0"/>
                    <a:pt x="101822" y="0"/>
                  </a:cubicBezTo>
                  <a:lnTo>
                    <a:pt x="101822" y="0"/>
                  </a:lnTo>
                  <a:cubicBezTo>
                    <a:pt x="80520" y="0"/>
                    <a:pt x="75266" y="10521"/>
                    <a:pt x="75266" y="21184"/>
                  </a:cubicBezTo>
                  <a:cubicBezTo>
                    <a:pt x="75266" y="29715"/>
                    <a:pt x="75266" y="29715"/>
                    <a:pt x="75266" y="29715"/>
                  </a:cubicBezTo>
                  <a:cubicBezTo>
                    <a:pt x="3266" y="102938"/>
                    <a:pt x="3266" y="102938"/>
                    <a:pt x="3266" y="102938"/>
                  </a:cubicBezTo>
                  <a:cubicBezTo>
                    <a:pt x="0" y="115592"/>
                    <a:pt x="0" y="115592"/>
                    <a:pt x="0" y="115592"/>
                  </a:cubicBezTo>
                  <a:cubicBezTo>
                    <a:pt x="4260" y="119857"/>
                    <a:pt x="4260" y="119857"/>
                    <a:pt x="4260" y="119857"/>
                  </a:cubicBezTo>
                  <a:cubicBezTo>
                    <a:pt x="17041" y="116729"/>
                    <a:pt x="17041" y="116729"/>
                    <a:pt x="17041" y="116729"/>
                  </a:cubicBezTo>
                  <a:cubicBezTo>
                    <a:pt x="90177" y="44502"/>
                    <a:pt x="90177" y="44502"/>
                    <a:pt x="90177" y="44502"/>
                  </a:cubicBezTo>
                  <a:cubicBezTo>
                    <a:pt x="98556" y="44502"/>
                    <a:pt x="98556" y="44502"/>
                    <a:pt x="98556" y="44502"/>
                  </a:cubicBezTo>
                  <a:cubicBezTo>
                    <a:pt x="109207" y="44502"/>
                    <a:pt x="119857" y="39241"/>
                    <a:pt x="119857" y="17914"/>
                  </a:cubicBez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sp>
        <p:nvSpPr>
          <p:cNvPr id="65" name="Shape 65"/>
          <p:cNvSpPr txBox="1"/>
          <p:nvPr/>
        </p:nvSpPr>
        <p:spPr>
          <a:xfrm>
            <a:off x="1663903" y="4686278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0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做了什么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0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为什么做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0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解决了什么问题</a:t>
            </a:r>
            <a:endParaRPr lang="en-US" sz="2000" dirty="0">
              <a:solidFill>
                <a:schemeClr val="bg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66" name="Shape 66"/>
          <p:cNvSpPr txBox="1"/>
          <p:nvPr/>
        </p:nvSpPr>
        <p:spPr>
          <a:xfrm>
            <a:off x="1560966" y="3954019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32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项目简介</a:t>
            </a:r>
            <a:endParaRPr lang="en-US" sz="3200" dirty="0">
              <a:solidFill>
                <a:schemeClr val="bg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1663903" y="10432085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0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前后测试结果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0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运行效果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0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项目分工</a:t>
            </a:r>
            <a:endParaRPr lang="en-US" sz="2000" dirty="0">
              <a:solidFill>
                <a:schemeClr val="bg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70" name="Shape 70"/>
          <p:cNvSpPr txBox="1"/>
          <p:nvPr/>
        </p:nvSpPr>
        <p:spPr>
          <a:xfrm>
            <a:off x="1560966" y="9699825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32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完成情况</a:t>
            </a:r>
            <a:endParaRPr lang="en-US" sz="3200" dirty="0">
              <a:solidFill>
                <a:schemeClr val="bg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72" name="Shape 72"/>
          <p:cNvSpPr txBox="1"/>
          <p:nvPr/>
        </p:nvSpPr>
        <p:spPr>
          <a:xfrm>
            <a:off x="17841068" y="9699825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32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未来计划</a:t>
            </a:r>
            <a:endParaRPr lang="en-US" sz="3200" dirty="0">
              <a:solidFill>
                <a:schemeClr val="bg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188" y="0"/>
            <a:ext cx="7262966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Shape 66"/>
          <p:cNvSpPr txBox="1"/>
          <p:nvPr/>
        </p:nvSpPr>
        <p:spPr>
          <a:xfrm>
            <a:off x="17756023" y="4107506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32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实现方法</a:t>
            </a:r>
            <a:endParaRPr lang="en-US" sz="3200" dirty="0">
              <a:solidFill>
                <a:schemeClr val="bg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sp>
        <p:nvSpPr>
          <p:cNvPr id="29" name="Shape 65"/>
          <p:cNvSpPr txBox="1"/>
          <p:nvPr/>
        </p:nvSpPr>
        <p:spPr>
          <a:xfrm>
            <a:off x="17940171" y="4691449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0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亮点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0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难点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0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创新点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66" grpId="0"/>
      <p:bldP spid="69" grpId="0"/>
      <p:bldP spid="70" grpId="0"/>
      <p:bldP spid="72" grpId="0"/>
      <p:bldP spid="28" grpId="0"/>
      <p:bldP spid="2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20488723" y="1973536"/>
            <a:ext cx="1358663" cy="9077298"/>
            <a:chOff x="20488723" y="1973536"/>
            <a:chExt cx="1358663" cy="9077298"/>
          </a:xfrm>
        </p:grpSpPr>
        <p:grpSp>
          <p:nvGrpSpPr>
            <p:cNvPr id="5" name="Shape 229"/>
            <p:cNvGrpSpPr/>
            <p:nvPr/>
          </p:nvGrpSpPr>
          <p:grpSpPr>
            <a:xfrm>
              <a:off x="20488723" y="1973536"/>
              <a:ext cx="1307712" cy="1141166"/>
              <a:chOff x="6885153" y="7021097"/>
              <a:chExt cx="621122" cy="542017"/>
            </a:xfrm>
          </p:grpSpPr>
          <p:cxnSp>
            <p:nvCxnSpPr>
              <p:cNvPr id="7" name="Shape 230"/>
              <p:cNvCxnSpPr/>
              <p:nvPr/>
            </p:nvCxnSpPr>
            <p:spPr>
              <a:xfrm>
                <a:off x="6973050" y="7129503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" name="Shape 231"/>
              <p:cNvCxnSpPr/>
              <p:nvPr/>
            </p:nvCxnSpPr>
            <p:spPr>
              <a:xfrm>
                <a:off x="6973050" y="7229115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" name="Shape 232"/>
              <p:cNvCxnSpPr/>
              <p:nvPr/>
            </p:nvCxnSpPr>
            <p:spPr>
              <a:xfrm>
                <a:off x="6973050" y="7328731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" name="Shape 233"/>
              <p:cNvSpPr/>
              <p:nvPr/>
            </p:nvSpPr>
            <p:spPr>
              <a:xfrm>
                <a:off x="6885153" y="7021097"/>
                <a:ext cx="621122" cy="542017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59486" y="93464"/>
                    </a:moveTo>
                    <a:lnTo>
                      <a:pt x="119871" y="93464"/>
                    </a:lnTo>
                    <a:lnTo>
                      <a:pt x="119871" y="0"/>
                    </a:lnTo>
                    <a:lnTo>
                      <a:pt x="0" y="0"/>
                    </a:lnTo>
                    <a:lnTo>
                      <a:pt x="0" y="93464"/>
                    </a:lnTo>
                    <a:lnTo>
                      <a:pt x="32633" y="93464"/>
                    </a:lnTo>
                    <a:lnTo>
                      <a:pt x="32633" y="119852"/>
                    </a:lnTo>
                    <a:lnTo>
                      <a:pt x="59486" y="93464"/>
                    </a:lnTo>
                  </a:path>
                </a:pathLst>
              </a:custGeom>
              <a:noFill/>
              <a:ln w="34275" cap="flat" cmpd="sng">
                <a:solidFill>
                  <a:schemeClr val="dk2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60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20647057" y="1973536"/>
              <a:ext cx="1200329" cy="907729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lvl="0" algn="ctr">
                <a:buSzPct val="25000"/>
              </a:pPr>
              <a:r>
                <a:rPr lang="zh-CN" altLang="en-US" sz="6600" dirty="0" smtClean="0">
                  <a:latin typeface="DengXian" charset="0"/>
                  <a:ea typeface="DengXian" charset="0"/>
                  <a:cs typeface="DengXian" charset="0"/>
                  <a:sym typeface="Montserrat" panose="02000505000000020004"/>
                </a:rPr>
                <a:t>效果总结</a:t>
              </a:r>
              <a:endParaRPr kumimoji="1" lang="zh-CN" altLang="en-US" dirty="0"/>
            </a:p>
          </p:txBody>
        </p:sp>
      </p:grpSp>
      <p:grpSp>
        <p:nvGrpSpPr>
          <p:cNvPr id="11" name="Shape 277"/>
          <p:cNvGrpSpPr/>
          <p:nvPr/>
        </p:nvGrpSpPr>
        <p:grpSpPr>
          <a:xfrm>
            <a:off x="2062203" y="2201775"/>
            <a:ext cx="17072720" cy="1015662"/>
            <a:chOff x="3276791" y="4322455"/>
            <a:chExt cx="17072720" cy="1015662"/>
          </a:xfrm>
        </p:grpSpPr>
        <p:sp>
          <p:nvSpPr>
            <p:cNvPr id="12" name="Shape 278"/>
            <p:cNvSpPr txBox="1"/>
            <p:nvPr/>
          </p:nvSpPr>
          <p:spPr>
            <a:xfrm>
              <a:off x="4103020" y="4322455"/>
              <a:ext cx="16246491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在低负载的情况下，异步和分布式可能会引入额外的复杂性，导致轻微的性能下降。</a:t>
              </a:r>
              <a:endParaRPr lang="zh-CN" altLang="zh-CN" sz="3200" dirty="0">
                <a:latin typeface="DengXian" charset="0"/>
                <a:ea typeface="DengXian" charset="0"/>
                <a:cs typeface="DengXian" charset="0"/>
              </a:endParaRPr>
            </a:p>
          </p:txBody>
        </p:sp>
        <p:sp>
          <p:nvSpPr>
            <p:cNvPr id="13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14" name="Shape 277"/>
          <p:cNvGrpSpPr/>
          <p:nvPr/>
        </p:nvGrpSpPr>
        <p:grpSpPr>
          <a:xfrm>
            <a:off x="2062203" y="4333704"/>
            <a:ext cx="17072720" cy="1267424"/>
            <a:chOff x="3276791" y="4322455"/>
            <a:chExt cx="17072720" cy="1267424"/>
          </a:xfrm>
        </p:grpSpPr>
        <p:sp>
          <p:nvSpPr>
            <p:cNvPr id="15" name="Shape 278"/>
            <p:cNvSpPr txBox="1"/>
            <p:nvPr/>
          </p:nvSpPr>
          <p:spPr>
            <a:xfrm>
              <a:off x="4103020" y="4322455"/>
              <a:ext cx="16246491" cy="126742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在中等负载下，异步化的系统可以减少由于线程阻塞导致的额外线程调度、创建开销，有效提升性能。在较高负载的情况下，由于不再是</a:t>
              </a:r>
              <a:r>
                <a:rPr lang="en-US" altLang="zh-CN" sz="3200" dirty="0" smtClean="0">
                  <a:latin typeface="DengXian" charset="0"/>
                  <a:ea typeface="DengXian" charset="0"/>
                  <a:cs typeface="DengXian" charset="0"/>
                </a:rPr>
                <a:t>CPU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瓶颈效果并不明显。</a:t>
              </a:r>
              <a:endParaRPr lang="zh-CN" altLang="zh-CN" sz="3200" dirty="0">
                <a:latin typeface="DengXian" charset="0"/>
                <a:ea typeface="DengXian" charset="0"/>
                <a:cs typeface="DengXian" charset="0"/>
              </a:endParaRPr>
            </a:p>
          </p:txBody>
        </p:sp>
        <p:sp>
          <p:nvSpPr>
            <p:cNvPr id="16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17" name="Shape 277"/>
          <p:cNvGrpSpPr/>
          <p:nvPr/>
        </p:nvGrpSpPr>
        <p:grpSpPr>
          <a:xfrm>
            <a:off x="2062203" y="6717395"/>
            <a:ext cx="17072720" cy="1267424"/>
            <a:chOff x="3276791" y="4322455"/>
            <a:chExt cx="17072720" cy="1267424"/>
          </a:xfrm>
        </p:grpSpPr>
        <p:sp>
          <p:nvSpPr>
            <p:cNvPr id="18" name="Shape 278"/>
            <p:cNvSpPr txBox="1"/>
            <p:nvPr/>
          </p:nvSpPr>
          <p:spPr>
            <a:xfrm>
              <a:off x="4103020" y="4322455"/>
              <a:ext cx="16246491" cy="126742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dirty="0">
                  <a:latin typeface="DengXian" charset="0"/>
                  <a:ea typeface="DengXian" charset="0"/>
                  <a:cs typeface="DengXian" charset="0"/>
                </a:rPr>
                <a:t>在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中高负载</a:t>
              </a:r>
              <a:r>
                <a:rPr lang="zh-CN" altLang="en-US" sz="3200" dirty="0">
                  <a:latin typeface="DengXian" charset="0"/>
                  <a:ea typeface="DengXian" charset="0"/>
                  <a:cs typeface="DengXian" charset="0"/>
                </a:rPr>
                <a:t>下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，分布式的系统可以避免单一服务器性能瓶颈，有效提升性能。但分布式的</a:t>
              </a:r>
              <a:r>
                <a:rPr lang="en-US" altLang="zh-CN" sz="3200" dirty="0" smtClean="0">
                  <a:latin typeface="DengXian" charset="0"/>
                  <a:ea typeface="DengXian" charset="0"/>
                  <a:cs typeface="DengXian" charset="0"/>
                </a:rPr>
                <a:t>RPC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调用会产生大量网络请求，可能对服务器网络</a:t>
              </a:r>
              <a:r>
                <a:rPr lang="en-US" altLang="zh-CN" sz="3200" dirty="0" smtClean="0">
                  <a:latin typeface="DengXian" charset="0"/>
                  <a:ea typeface="DengXian" charset="0"/>
                  <a:cs typeface="DengXian" charset="0"/>
                </a:rPr>
                <a:t>IO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造成压力。</a:t>
              </a:r>
              <a:endParaRPr lang="zh-CN" altLang="zh-CN" sz="3200" dirty="0">
                <a:latin typeface="DengXian" charset="0"/>
                <a:ea typeface="DengXian" charset="0"/>
                <a:cs typeface="DengXian" charset="0"/>
              </a:endParaRPr>
            </a:p>
          </p:txBody>
        </p:sp>
        <p:sp>
          <p:nvSpPr>
            <p:cNvPr id="19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23" name="Shape 277"/>
          <p:cNvGrpSpPr/>
          <p:nvPr/>
        </p:nvGrpSpPr>
        <p:grpSpPr>
          <a:xfrm>
            <a:off x="2062203" y="9142542"/>
            <a:ext cx="17072720" cy="1267424"/>
            <a:chOff x="3276791" y="4322455"/>
            <a:chExt cx="17072720" cy="1267424"/>
          </a:xfrm>
        </p:grpSpPr>
        <p:sp>
          <p:nvSpPr>
            <p:cNvPr id="24" name="Shape 278"/>
            <p:cNvSpPr txBox="1"/>
            <p:nvPr/>
          </p:nvSpPr>
          <p:spPr>
            <a:xfrm>
              <a:off x="4103020" y="4322455"/>
              <a:ext cx="16246491" cy="126742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总的来说，针对项目的性能优化达到预期目标</a:t>
              </a:r>
              <a:endParaRPr lang="zh-CN" altLang="zh-CN" sz="3200" dirty="0">
                <a:latin typeface="DengXian" charset="0"/>
                <a:ea typeface="DengXian" charset="0"/>
                <a:cs typeface="DengXian" charset="0"/>
              </a:endParaRPr>
            </a:p>
          </p:txBody>
        </p:sp>
        <p:sp>
          <p:nvSpPr>
            <p:cNvPr id="25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67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20431614" y="1973536"/>
            <a:ext cx="1415772" cy="9077298"/>
            <a:chOff x="20431614" y="1973536"/>
            <a:chExt cx="1415772" cy="9077298"/>
          </a:xfrm>
        </p:grpSpPr>
        <p:grpSp>
          <p:nvGrpSpPr>
            <p:cNvPr id="5" name="Shape 229"/>
            <p:cNvGrpSpPr/>
            <p:nvPr/>
          </p:nvGrpSpPr>
          <p:grpSpPr>
            <a:xfrm>
              <a:off x="20488723" y="1973536"/>
              <a:ext cx="1307712" cy="1141166"/>
              <a:chOff x="6885153" y="7021097"/>
              <a:chExt cx="621122" cy="542017"/>
            </a:xfrm>
          </p:grpSpPr>
          <p:cxnSp>
            <p:nvCxnSpPr>
              <p:cNvPr id="7" name="Shape 230"/>
              <p:cNvCxnSpPr/>
              <p:nvPr/>
            </p:nvCxnSpPr>
            <p:spPr>
              <a:xfrm>
                <a:off x="6973050" y="7129503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" name="Shape 231"/>
              <p:cNvCxnSpPr/>
              <p:nvPr/>
            </p:nvCxnSpPr>
            <p:spPr>
              <a:xfrm>
                <a:off x="6973050" y="7229115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" name="Shape 232"/>
              <p:cNvCxnSpPr/>
              <p:nvPr/>
            </p:nvCxnSpPr>
            <p:spPr>
              <a:xfrm>
                <a:off x="6973050" y="7328731"/>
                <a:ext cx="442403" cy="2929"/>
              </a:xfrm>
              <a:prstGeom prst="straightConnector1">
                <a:avLst/>
              </a:prstGeom>
              <a:noFill/>
              <a:ln w="342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" name="Shape 233"/>
              <p:cNvSpPr/>
              <p:nvPr/>
            </p:nvSpPr>
            <p:spPr>
              <a:xfrm>
                <a:off x="6885153" y="7021097"/>
                <a:ext cx="621122" cy="542017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59486" y="93464"/>
                    </a:moveTo>
                    <a:lnTo>
                      <a:pt x="119871" y="93464"/>
                    </a:lnTo>
                    <a:lnTo>
                      <a:pt x="119871" y="0"/>
                    </a:lnTo>
                    <a:lnTo>
                      <a:pt x="0" y="0"/>
                    </a:lnTo>
                    <a:lnTo>
                      <a:pt x="0" y="93464"/>
                    </a:lnTo>
                    <a:lnTo>
                      <a:pt x="32633" y="93464"/>
                    </a:lnTo>
                    <a:lnTo>
                      <a:pt x="32633" y="119852"/>
                    </a:lnTo>
                    <a:lnTo>
                      <a:pt x="59486" y="93464"/>
                    </a:lnTo>
                  </a:path>
                </a:pathLst>
              </a:custGeom>
              <a:noFill/>
              <a:ln w="34275" cap="flat" cmpd="sng">
                <a:solidFill>
                  <a:schemeClr val="dk2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60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20431614" y="1973536"/>
              <a:ext cx="1415772" cy="907729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lvl="0" algn="ctr">
                <a:buSzPct val="25000"/>
              </a:pPr>
              <a:r>
                <a:rPr lang="zh-CN" altLang="en-US" sz="6600" dirty="0" smtClean="0">
                  <a:latin typeface="DengXian" charset="0"/>
                  <a:ea typeface="DengXian" charset="0"/>
                  <a:cs typeface="DengXian" charset="0"/>
                  <a:sym typeface="Montserrat" panose="02000505000000020004"/>
                </a:rPr>
                <a:t>成员分工</a:t>
              </a:r>
              <a:endParaRPr lang="en-US" altLang="zh-CN" sz="6600" dirty="0"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  <a:p>
              <a:endParaRPr kumimoji="1" lang="zh-CN" altLang="en-US" dirty="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909456" y="1973536"/>
            <a:ext cx="14020800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 smtClean="0">
                <a:latin typeface="DengXian" charset="0"/>
                <a:ea typeface="DengXian" charset="0"/>
                <a:cs typeface="DengXian" charset="0"/>
              </a:rPr>
              <a:t>赖博阳：系统架构选择、架构设计、系统异步化实现</a:t>
            </a: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latin typeface="DengXian" charset="0"/>
                <a:ea typeface="DengXian" charset="0"/>
                <a:cs typeface="DengXian" charset="0"/>
              </a:rPr>
              <a:t>徐畅：架构设计、系统异步化实现、系统分布式实现</a:t>
            </a: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latin typeface="DengXian" charset="0"/>
                <a:ea typeface="DengXian" charset="0"/>
                <a:cs typeface="DengXian" charset="0"/>
              </a:rPr>
              <a:t>危乃鑫：系统异步化实现、异步化测试</a:t>
            </a: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latin typeface="DengXian" charset="0"/>
                <a:ea typeface="DengXian" charset="0"/>
                <a:cs typeface="DengXian" charset="0"/>
              </a:rPr>
              <a:t>张舒婷：异步化测试、分布式测试</a:t>
            </a:r>
          </a:p>
          <a:p>
            <a:pPr>
              <a:lnSpc>
                <a:spcPct val="150000"/>
              </a:lnSpc>
            </a:pPr>
            <a:r>
              <a:rPr lang="zh-CN" altLang="en-US" sz="4400" dirty="0">
                <a:latin typeface="DengXian" charset="0"/>
                <a:ea typeface="DengXian" charset="0"/>
                <a:cs typeface="DengXian" charset="0"/>
              </a:rPr>
              <a:t>阮逸松：基准测试、系统文档、</a:t>
            </a:r>
            <a:r>
              <a:rPr lang="zh-CN" altLang="en-US" sz="4400" dirty="0" smtClean="0">
                <a:latin typeface="DengXian" charset="0"/>
                <a:ea typeface="DengXian" charset="0"/>
                <a:cs typeface="DengXian" charset="0"/>
              </a:rPr>
              <a:t>展示</a:t>
            </a: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latin typeface="DengXian" charset="0"/>
                <a:ea typeface="DengXian" charset="0"/>
                <a:cs typeface="DengXian" charset="0"/>
              </a:rPr>
              <a:t>林欢：数据分析、报</a:t>
            </a:r>
            <a:r>
              <a:rPr lang="zh-CN" altLang="en-US" sz="4400" dirty="0">
                <a:latin typeface="DengXian" charset="0"/>
                <a:ea typeface="DengXian" charset="0"/>
                <a:cs typeface="DengXian" charset="0"/>
              </a:rPr>
              <a:t>告、</a:t>
            </a:r>
            <a:r>
              <a:rPr lang="en-US" altLang="zh-CN" sz="4400" dirty="0" smtClean="0">
                <a:latin typeface="DengXian" charset="0"/>
                <a:ea typeface="DengXian" charset="0"/>
                <a:cs typeface="DengXian" charset="0"/>
              </a:rPr>
              <a:t>PPT</a:t>
            </a: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latin typeface="DengXian" charset="0"/>
                <a:ea typeface="DengXian" charset="0"/>
                <a:cs typeface="DengXian" charset="0"/>
              </a:rPr>
              <a:t>刘爱琪：数据分析、报告、</a:t>
            </a:r>
            <a:r>
              <a:rPr lang="en-US" altLang="zh-CN" sz="4400" dirty="0" smtClean="0">
                <a:latin typeface="DengXian" charset="0"/>
                <a:ea typeface="DengXian" charset="0"/>
                <a:cs typeface="DengXian" charset="0"/>
              </a:rPr>
              <a:t>PPT</a:t>
            </a:r>
            <a:endParaRPr lang="zh-CN" altLang="en-US" sz="4400" dirty="0" smtClean="0">
              <a:latin typeface="DengXian" charset="0"/>
              <a:ea typeface="DengXian" charset="0"/>
              <a:cs typeface="DengXian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4400" dirty="0">
                <a:latin typeface="DengXian" charset="0"/>
                <a:ea typeface="DengXian" charset="0"/>
                <a:cs typeface="DengXian" charset="0"/>
              </a:rPr>
              <a:t>肖昶辉：基准测试、系统文档</a:t>
            </a:r>
            <a:endParaRPr lang="en-US" altLang="zh-CN" sz="4400" dirty="0">
              <a:latin typeface="DengXian" charset="0"/>
              <a:ea typeface="DengXian" charset="0"/>
              <a:cs typeface="DengXi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7032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48141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009" y="3274132"/>
            <a:ext cx="10723500" cy="2123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未来计划</a:t>
            </a:r>
            <a:endParaRPr lang="en-US" sz="6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9547715" y="2813993"/>
            <a:ext cx="5282100" cy="338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9006106" y="8850088"/>
            <a:ext cx="2735100" cy="52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JOHN DOE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12600896" y="8846917"/>
            <a:ext cx="3105299" cy="52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MARK ZUCK</a:t>
            </a:r>
          </a:p>
        </p:txBody>
      </p:sp>
      <p:sp>
        <p:nvSpPr>
          <p:cNvPr id="10" name="Shape 37"/>
          <p:cNvSpPr txBox="1"/>
          <p:nvPr/>
        </p:nvSpPr>
        <p:spPr>
          <a:xfrm>
            <a:off x="3027350" y="4159849"/>
            <a:ext cx="6940551" cy="300082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buSzPct val="25000"/>
            </a:pPr>
            <a:r>
              <a:rPr lang="zh-CN" altLang="en-US" sz="4400" b="0" i="0" u="none" strike="noStrike" cap="none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寻找性能瓶颈</a:t>
            </a:r>
            <a:r>
              <a:rPr lang="zh-CN" altLang="en-US" sz="4400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：</a:t>
            </a:r>
            <a:endParaRPr lang="en-US" altLang="zh-CN" sz="4400" dirty="0" smtClean="0">
              <a:solidFill>
                <a:schemeClr val="bg2"/>
              </a:solidFill>
              <a:latin typeface="等线" panose="02010600030101010101" pitchFamily="2" charset="-122"/>
              <a:ea typeface="等线" panose="02010600030101010101" pitchFamily="2" charset="-122"/>
              <a:cs typeface="Montserrat" panose="02000505000000020004"/>
              <a:sym typeface="Montserrat" panose="02000505000000020004"/>
            </a:endParaRPr>
          </a:p>
          <a:p>
            <a:pPr marL="571500" marR="0" lvl="0" indent="-571500" algn="ctr" rtl="0">
              <a:lnSpc>
                <a:spcPct val="150000"/>
              </a:lnSpc>
              <a:spcBef>
                <a:spcPts val="0"/>
              </a:spcBef>
              <a:buSzPct val="25000"/>
              <a:buFont typeface="Wingdings" panose="05000000000000000000" pitchFamily="2" charset="2"/>
              <a:buChar char="u"/>
            </a:pPr>
            <a:r>
              <a:rPr lang="zh-CN" altLang="en-US" sz="4400" b="0" i="0" u="none" strike="noStrike" cap="none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网络</a:t>
            </a:r>
            <a:r>
              <a:rPr lang="en-US" altLang="zh-CN" sz="4400" b="0" i="0" u="none" strike="noStrike" cap="none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IO</a:t>
            </a:r>
          </a:p>
          <a:p>
            <a:pPr marL="571500" marR="0" lvl="0" indent="-571500" algn="ctr" rtl="0">
              <a:lnSpc>
                <a:spcPct val="150000"/>
              </a:lnSpc>
              <a:spcBef>
                <a:spcPts val="0"/>
              </a:spcBef>
              <a:buSzPct val="25000"/>
              <a:buFont typeface="Wingdings" panose="05000000000000000000" pitchFamily="2" charset="2"/>
              <a:buChar char="u"/>
            </a:pPr>
            <a:r>
              <a:rPr lang="zh-CN" altLang="en-US" sz="4400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数据库</a:t>
            </a:r>
            <a:endParaRPr lang="en-US" altLang="zh-CN" sz="4400" dirty="0" smtClean="0">
              <a:solidFill>
                <a:schemeClr val="bg2"/>
              </a:solidFill>
              <a:latin typeface="等线" panose="02010600030101010101" pitchFamily="2" charset="-122"/>
              <a:ea typeface="等线" panose="02010600030101010101" pitchFamily="2" charset="-122"/>
              <a:cs typeface="Montserrat" panose="02000505000000020004"/>
              <a:sym typeface="Montserrat" panose="02000505000000020004"/>
            </a:endParaRPr>
          </a:p>
          <a:p>
            <a:pPr marL="571500" marR="0" lvl="0" indent="-571500" algn="ctr" rtl="0">
              <a:lnSpc>
                <a:spcPct val="150000"/>
              </a:lnSpc>
              <a:spcBef>
                <a:spcPts val="0"/>
              </a:spcBef>
              <a:buSzPct val="25000"/>
              <a:buFont typeface="Wingdings" panose="05000000000000000000" pitchFamily="2" charset="2"/>
              <a:buChar char="u"/>
            </a:pPr>
            <a:r>
              <a:rPr lang="zh-CN" altLang="en-US" sz="4400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磁盘</a:t>
            </a:r>
            <a:r>
              <a:rPr lang="en-US" altLang="zh-CN" sz="4400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IO</a:t>
            </a:r>
          </a:p>
          <a:p>
            <a:pPr marL="571500" marR="0" lvl="0" indent="-571500" algn="ctr" rtl="0">
              <a:lnSpc>
                <a:spcPct val="150000"/>
              </a:lnSpc>
              <a:spcBef>
                <a:spcPts val="0"/>
              </a:spcBef>
              <a:buSzPct val="25000"/>
              <a:buFont typeface="Wingdings" panose="05000000000000000000" pitchFamily="2" charset="2"/>
              <a:buChar char="u"/>
            </a:pPr>
            <a:r>
              <a:rPr lang="en-US" altLang="zh-CN" sz="4400" b="0" i="0" u="none" strike="noStrike" cap="none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CPU</a:t>
            </a:r>
            <a:endParaRPr lang="en-US" sz="4400" b="0" i="0" u="none" strike="noStrike" cap="none" dirty="0">
              <a:solidFill>
                <a:schemeClr val="bg2"/>
              </a:solidFill>
              <a:latin typeface="等线" panose="02010600030101010101" pitchFamily="2" charset="-122"/>
              <a:ea typeface="等线" panose="02010600030101010101" pitchFamily="2" charset="-122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" name="Shape 37"/>
          <p:cNvSpPr txBox="1"/>
          <p:nvPr/>
        </p:nvSpPr>
        <p:spPr>
          <a:xfrm>
            <a:off x="15485682" y="4121553"/>
            <a:ext cx="6940551" cy="300082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buSzPct val="25000"/>
            </a:pPr>
            <a:r>
              <a:rPr lang="zh-CN" altLang="en-US" sz="4400" b="0" i="0" u="none" strike="noStrike" cap="none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扩展优化</a:t>
            </a:r>
            <a:r>
              <a:rPr lang="zh-CN" altLang="en-US" sz="4400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思路：</a:t>
            </a:r>
            <a:endParaRPr lang="en-US" altLang="zh-CN" sz="4400" dirty="0" smtClean="0">
              <a:solidFill>
                <a:schemeClr val="bg2"/>
              </a:solidFill>
              <a:latin typeface="等线" panose="02010600030101010101" pitchFamily="2" charset="-122"/>
              <a:ea typeface="等线" panose="02010600030101010101" pitchFamily="2" charset="-122"/>
              <a:cs typeface="Montserrat" panose="02000505000000020004"/>
              <a:sym typeface="Montserrat" panose="02000505000000020004"/>
            </a:endParaRPr>
          </a:p>
          <a:p>
            <a:pPr marL="571500" marR="0" lvl="0" indent="-571500" algn="ctr" rtl="0">
              <a:lnSpc>
                <a:spcPct val="150000"/>
              </a:lnSpc>
              <a:spcBef>
                <a:spcPts val="0"/>
              </a:spcBef>
              <a:buSzPct val="25000"/>
              <a:buFont typeface="Wingdings" panose="05000000000000000000" pitchFamily="2" charset="2"/>
              <a:buChar char="u"/>
            </a:pPr>
            <a:r>
              <a:rPr lang="zh-CN" altLang="en-US" sz="4400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服务器负载均衡</a:t>
            </a:r>
            <a:endParaRPr lang="en-US" altLang="zh-CN" sz="4400" dirty="0" smtClean="0">
              <a:solidFill>
                <a:schemeClr val="bg2"/>
              </a:solidFill>
              <a:latin typeface="等线" panose="02010600030101010101" pitchFamily="2" charset="-122"/>
              <a:ea typeface="等线" panose="02010600030101010101" pitchFamily="2" charset="-122"/>
              <a:cs typeface="Montserrat" panose="02000505000000020004"/>
              <a:sym typeface="Montserrat" panose="02000505000000020004"/>
            </a:endParaRPr>
          </a:p>
          <a:p>
            <a:pPr marL="571500" marR="0" lvl="0" indent="-571500" algn="ctr" rtl="0">
              <a:lnSpc>
                <a:spcPct val="150000"/>
              </a:lnSpc>
              <a:spcBef>
                <a:spcPts val="0"/>
              </a:spcBef>
              <a:buSzPct val="25000"/>
              <a:buFont typeface="Wingdings" panose="05000000000000000000" pitchFamily="2" charset="2"/>
              <a:buChar char="u"/>
            </a:pPr>
            <a:r>
              <a:rPr lang="zh-CN" altLang="en-US" sz="4400" b="0" i="0" u="none" strike="noStrike" cap="none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数据库查询优化</a:t>
            </a:r>
            <a:endParaRPr lang="en-US" altLang="zh-CN" sz="4400" b="0" i="0" u="none" strike="noStrike" cap="none" dirty="0" smtClean="0">
              <a:solidFill>
                <a:schemeClr val="bg2"/>
              </a:solidFill>
              <a:latin typeface="等线" panose="02010600030101010101" pitchFamily="2" charset="-122"/>
              <a:ea typeface="等线" panose="02010600030101010101" pitchFamily="2" charset="-122"/>
              <a:cs typeface="Montserrat" panose="02000505000000020004"/>
              <a:sym typeface="Montserrat" panose="02000505000000020004"/>
            </a:endParaRPr>
          </a:p>
          <a:p>
            <a:pPr marL="571500" marR="0" lvl="0" indent="-571500" algn="ctr" rtl="0">
              <a:lnSpc>
                <a:spcPct val="150000"/>
              </a:lnSpc>
              <a:spcBef>
                <a:spcPts val="0"/>
              </a:spcBef>
              <a:buSzPct val="25000"/>
              <a:buFont typeface="Wingdings" panose="05000000000000000000" pitchFamily="2" charset="2"/>
              <a:buChar char="u"/>
            </a:pPr>
            <a:r>
              <a:rPr lang="zh-CN" altLang="en-US" sz="4400" dirty="0" smtClean="0">
                <a:solidFill>
                  <a:schemeClr val="bg2"/>
                </a:solidFill>
                <a:latin typeface="等线" panose="02010600030101010101" pitchFamily="2" charset="-122"/>
                <a:ea typeface="等线" panose="02010600030101010101" pitchFamily="2" charset="-122"/>
                <a:cs typeface="Montserrat" panose="02000505000000020004"/>
                <a:sym typeface="Montserrat" panose="02000505000000020004"/>
              </a:rPr>
              <a:t>分布式架构设计</a:t>
            </a:r>
            <a:endParaRPr lang="en-US" sz="4400" b="0" i="0" u="none" strike="noStrike" cap="none" dirty="0">
              <a:solidFill>
                <a:schemeClr val="bg2"/>
              </a:solidFill>
              <a:latin typeface="等线" panose="02010600030101010101" pitchFamily="2" charset="-122"/>
              <a:ea typeface="等线" panose="02010600030101010101" pitchFamily="2" charset="-122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/>
      <p:bldP spid="10" grpId="0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Shape 102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43" y="-1219200"/>
            <a:ext cx="24403186" cy="1615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6" name="Shape 1026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rgbClr val="0E0E0E">
              <a:alpha val="49803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27" name="Shape 1027"/>
          <p:cNvSpPr/>
          <p:nvPr/>
        </p:nvSpPr>
        <p:spPr>
          <a:xfrm>
            <a:off x="5178501" y="5881273"/>
            <a:ext cx="14020647" cy="2084079"/>
          </a:xfrm>
          <a:prstGeom prst="rect">
            <a:avLst/>
          </a:prstGeom>
          <a:noFill/>
          <a:ln w="101600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28" name="Shape 1028"/>
          <p:cNvSpPr txBox="1"/>
          <p:nvPr/>
        </p:nvSpPr>
        <p:spPr>
          <a:xfrm>
            <a:off x="5791932" y="6257833"/>
            <a:ext cx="12811520" cy="1200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altLang="zh-CN" sz="7200" dirty="0" smtClean="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Thank</a:t>
            </a:r>
            <a:r>
              <a:rPr lang="zh-CN" altLang="en-US" sz="7200" dirty="0" smtClean="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</a:t>
            </a:r>
            <a:r>
              <a:rPr lang="en-US" altLang="zh-CN" sz="7200" dirty="0" smtClean="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</a:t>
            </a:r>
            <a:endParaRPr lang="en-US" sz="7200" dirty="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198951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6827009" y="1847206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项目简介</a:t>
            </a:r>
            <a:endParaRPr lang="en-US" sz="6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77" name="Shape 277"/>
          <p:cNvGrpSpPr/>
          <p:nvPr/>
        </p:nvGrpSpPr>
        <p:grpSpPr>
          <a:xfrm>
            <a:off x="3695891" y="4309396"/>
            <a:ext cx="17072721" cy="1747923"/>
            <a:chOff x="3276791" y="4309396"/>
            <a:chExt cx="17072721" cy="1747923"/>
          </a:xfrm>
        </p:grpSpPr>
        <p:sp>
          <p:nvSpPr>
            <p:cNvPr id="278" name="Shape 278"/>
            <p:cNvSpPr txBox="1"/>
            <p:nvPr/>
          </p:nvSpPr>
          <p:spPr>
            <a:xfrm>
              <a:off x="4103021" y="5041657"/>
              <a:ext cx="16246491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lvl="0" algn="just">
                <a:lnSpc>
                  <a:spcPct val="150000"/>
                </a:lnSpc>
                <a:buSzPct val="25000"/>
              </a:pPr>
              <a:r>
                <a:rPr lang="zh-CN" altLang="en-US" sz="3200" dirty="0" smtClean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  <a:sym typeface="Montserrat" panose="02000505000000020004"/>
                </a:rPr>
                <a:t>针对上学期某些课程的翻转课堂授课模式，我们开发了</a:t>
              </a:r>
              <a:r>
                <a:rPr lang="zh-CN" altLang="en-US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  <a:sym typeface="Montserrat" panose="02000505000000020004"/>
                </a:rPr>
                <a:t>课堂管理系统</a:t>
              </a:r>
              <a:r>
                <a:rPr lang="zh-CN" altLang="en-US" sz="3200" dirty="0" smtClean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  <a:sym typeface="Montserrat" panose="02000505000000020004"/>
                </a:rPr>
                <a:t>，具有</a:t>
              </a:r>
              <a:r>
                <a:rPr lang="zh-CN" altLang="zh-CN" sz="3200" dirty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</a:rPr>
                <a:t>如课堂点名、主题发布、学生分组、学生每次讨论的展示成绩汇总和计算、老师对每次课后作业的分数统计等</a:t>
              </a:r>
              <a:r>
                <a:rPr lang="zh-CN" altLang="zh-CN" sz="3200" dirty="0" smtClean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</a:rPr>
                <a:t>事务</a:t>
              </a:r>
              <a:r>
                <a:rPr lang="zh-CN" altLang="en-US" sz="3200" dirty="0" smtClean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</a:rPr>
                <a:t>。</a:t>
              </a:r>
              <a:endParaRPr lang="en-US" sz="3200" dirty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</p:txBody>
        </p:sp>
        <p:sp>
          <p:nvSpPr>
            <p:cNvPr id="279" name="Shape 279"/>
            <p:cNvSpPr txBox="1"/>
            <p:nvPr/>
          </p:nvSpPr>
          <p:spPr>
            <a:xfrm>
              <a:off x="4103021" y="4309396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zh-CN" altLang="en-US" sz="4400" dirty="0" smtClean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  <a:sym typeface="Montserrat" panose="02000505000000020004"/>
                </a:rPr>
                <a:t>项目背景</a:t>
              </a: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endParaRPr lang="en-US" sz="4400" dirty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</p:txBody>
        </p:sp>
        <p:sp>
          <p:nvSpPr>
            <p:cNvPr id="280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16" name="Shape 277"/>
          <p:cNvGrpSpPr/>
          <p:nvPr/>
        </p:nvGrpSpPr>
        <p:grpSpPr>
          <a:xfrm>
            <a:off x="3695891" y="8143775"/>
            <a:ext cx="17072721" cy="3286225"/>
            <a:chOff x="3276791" y="4309396"/>
            <a:chExt cx="17072721" cy="3286225"/>
          </a:xfrm>
        </p:grpSpPr>
        <p:sp>
          <p:nvSpPr>
            <p:cNvPr id="17" name="Shape 278"/>
            <p:cNvSpPr txBox="1"/>
            <p:nvPr/>
          </p:nvSpPr>
          <p:spPr>
            <a:xfrm>
              <a:off x="4103021" y="5041657"/>
              <a:ext cx="16246491" cy="25539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3200" dirty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</a:rPr>
                <a:t>该系统</a:t>
              </a:r>
              <a:r>
                <a:rPr lang="zh-CN" altLang="zh-CN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对高</a:t>
              </a:r>
              <a:r>
                <a:rPr lang="zh-CN" altLang="zh-CN" sz="3200" dirty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并发的支持度有限</a:t>
              </a:r>
              <a:r>
                <a:rPr lang="zh-CN" altLang="zh-CN" sz="3200" dirty="0" smtClean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</a:rPr>
                <a:t>，</a:t>
              </a:r>
              <a:r>
                <a:rPr lang="zh-CN" altLang="zh-CN" sz="3200" dirty="0" smtClean="0">
                  <a:latin typeface="DengXian" charset="0"/>
                  <a:ea typeface="DengXian" charset="0"/>
                  <a:cs typeface="DengXian" charset="0"/>
                </a:rPr>
                <a:t>面对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的</a:t>
              </a:r>
              <a:r>
                <a:rPr lang="zh-CN" altLang="zh-CN" sz="3200" dirty="0" smtClean="0">
                  <a:latin typeface="DengXian" charset="0"/>
                  <a:ea typeface="DengXian" charset="0"/>
                  <a:cs typeface="DengXian" charset="0"/>
                </a:rPr>
                <a:t>压力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主要是开放选课、课堂签到等短时高并发的</a:t>
              </a:r>
              <a:r>
                <a:rPr lang="zh-CN" altLang="zh-CN" sz="3200" dirty="0" smtClean="0">
                  <a:latin typeface="DengXian" charset="0"/>
                  <a:ea typeface="DengXian" charset="0"/>
                  <a:cs typeface="DengXian" charset="0"/>
                </a:rPr>
                <a:t>访问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（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在并发度超过</a:t>
              </a:r>
              <a:r>
                <a:rPr lang="en-US" altLang="zh-CN" sz="3200" dirty="0">
                  <a:latin typeface="DengXian" charset="0"/>
                  <a:ea typeface="DengXian" charset="0"/>
                  <a:cs typeface="DengXian" charset="0"/>
                </a:rPr>
                <a:t>500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的情况下，开始出现错误，吞吐量较低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）</a:t>
              </a:r>
              <a:r>
                <a:rPr lang="zh-CN" altLang="zh-CN" sz="3200" dirty="0" smtClean="0">
                  <a:latin typeface="DengXian" charset="0"/>
                  <a:ea typeface="DengXian" charset="0"/>
                  <a:cs typeface="DengXian" charset="0"/>
                </a:rPr>
                <a:t>。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在这种场景下</a:t>
              </a:r>
              <a:r>
                <a:rPr lang="zh-CN" altLang="zh-CN" sz="3200" dirty="0" smtClean="0">
                  <a:latin typeface="DengXian" charset="0"/>
                  <a:ea typeface="DengXian" charset="0"/>
                  <a:cs typeface="DengXian" charset="0"/>
                </a:rPr>
                <a:t>，系统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常常会出现无响应、报错甚至崩溃的</a:t>
              </a:r>
              <a:r>
                <a:rPr lang="zh-CN" altLang="zh-CN" sz="3200" dirty="0" smtClean="0">
                  <a:latin typeface="DengXian" charset="0"/>
                  <a:ea typeface="DengXian" charset="0"/>
                  <a:cs typeface="DengXian" charset="0"/>
                </a:rPr>
                <a:t>情况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，</a:t>
              </a:r>
              <a:r>
                <a:rPr lang="zh-CN" altLang="zh-CN" sz="3200" dirty="0" smtClean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</a:rPr>
                <a:t>难以</a:t>
              </a:r>
              <a:r>
                <a:rPr lang="zh-CN" altLang="zh-CN" sz="3200" dirty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</a:rPr>
                <a:t>实现普及到全校，甚至全国的推广。因此我们决定利用</a:t>
              </a:r>
              <a:r>
                <a:rPr lang="zh-CN" altLang="zh-CN" sz="3200" dirty="0" smtClean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</a:rPr>
                <a:t>中间件技术</a:t>
              </a:r>
              <a:r>
                <a:rPr lang="zh-CN" altLang="zh-CN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将</a:t>
              </a:r>
              <a:r>
                <a:rPr lang="zh-CN" altLang="zh-CN" sz="3200" dirty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该系统改为分布式运行</a:t>
              </a:r>
              <a:r>
                <a:rPr lang="zh-CN" altLang="zh-CN" sz="3200" dirty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</a:rPr>
                <a:t>，以提高事务处理能力和响应速度，更具推广和使用价值。</a:t>
              </a:r>
            </a:p>
          </p:txBody>
        </p:sp>
        <p:sp>
          <p:nvSpPr>
            <p:cNvPr id="18" name="Shape 279"/>
            <p:cNvSpPr txBox="1"/>
            <p:nvPr/>
          </p:nvSpPr>
          <p:spPr>
            <a:xfrm>
              <a:off x="4103021" y="4309396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zh-CN" altLang="en-US" sz="4400" dirty="0" smtClean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  <a:sym typeface="Montserrat" panose="02000505000000020004"/>
                </a:rPr>
                <a:t>项目动机及内容</a:t>
              </a:r>
            </a:p>
          </p:txBody>
        </p:sp>
        <p:sp>
          <p:nvSpPr>
            <p:cNvPr id="19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</a:rPr>
              <a:t>项目原有界面展示</a:t>
            </a:r>
            <a:endParaRPr kumimoji="1" lang="zh-CN" altLang="en-US" dirty="0">
              <a:solidFill>
                <a:schemeClr val="bg2"/>
              </a:solidFill>
              <a:latin typeface="DengXian" charset="0"/>
              <a:ea typeface="DengXian" charset="0"/>
              <a:cs typeface="DengXian" charset="0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5991859" y="3381375"/>
            <a:ext cx="12393930" cy="8385176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5991859" y="3381375"/>
            <a:ext cx="12393930" cy="8385176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2187" y="3381375"/>
            <a:ext cx="4813273" cy="838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512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/>
        </p:nvSpPr>
        <p:spPr>
          <a:xfrm>
            <a:off x="0" y="6691746"/>
            <a:ext cx="8125883" cy="70242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8125882" y="6691746"/>
            <a:ext cx="8125883" cy="7024254"/>
          </a:xfrm>
          <a:prstGeom prst="rect">
            <a:avLst/>
          </a:prstGeom>
          <a:solidFill>
            <a:srgbClr val="F2F2F2">
              <a:alpha val="54901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6251767" y="6691746"/>
            <a:ext cx="8125883" cy="70242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26" name="Shape 226"/>
          <p:cNvGrpSpPr/>
          <p:nvPr/>
        </p:nvGrpSpPr>
        <p:grpSpPr>
          <a:xfrm>
            <a:off x="3407661" y="8560545"/>
            <a:ext cx="1307712" cy="783392"/>
            <a:chOff x="1775548" y="1990598"/>
            <a:chExt cx="621122" cy="372086"/>
          </a:xfrm>
        </p:grpSpPr>
        <p:sp>
          <p:nvSpPr>
            <p:cNvPr id="227" name="Shape 227"/>
            <p:cNvSpPr/>
            <p:nvPr/>
          </p:nvSpPr>
          <p:spPr>
            <a:xfrm>
              <a:off x="1775548" y="1990598"/>
              <a:ext cx="621122" cy="37208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871" y="119785"/>
                  </a:moveTo>
                  <a:lnTo>
                    <a:pt x="0" y="119785"/>
                  </a:lnTo>
                  <a:lnTo>
                    <a:pt x="0" y="0"/>
                  </a:lnTo>
                  <a:lnTo>
                    <a:pt x="119871" y="0"/>
                  </a:lnTo>
                  <a:lnTo>
                    <a:pt x="119871" y="119785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28" name="Shape 228"/>
            <p:cNvSpPr/>
            <p:nvPr/>
          </p:nvSpPr>
          <p:spPr>
            <a:xfrm>
              <a:off x="1775548" y="1990598"/>
              <a:ext cx="621122" cy="19922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59486" y="119598"/>
                  </a:lnTo>
                  <a:lnTo>
                    <a:pt x="119871" y="0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229" name="Shape 229"/>
          <p:cNvGrpSpPr/>
          <p:nvPr/>
        </p:nvGrpSpPr>
        <p:grpSpPr>
          <a:xfrm>
            <a:off x="11542745" y="8385094"/>
            <a:ext cx="1307712" cy="1141166"/>
            <a:chOff x="6885153" y="7021097"/>
            <a:chExt cx="621122" cy="542017"/>
          </a:xfrm>
        </p:grpSpPr>
        <p:cxnSp>
          <p:nvCxnSpPr>
            <p:cNvPr id="230" name="Shape 230"/>
            <p:cNvCxnSpPr/>
            <p:nvPr/>
          </p:nvCxnSpPr>
          <p:spPr>
            <a:xfrm>
              <a:off x="6973050" y="7129503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1" name="Shape 231"/>
            <p:cNvCxnSpPr/>
            <p:nvPr/>
          </p:nvCxnSpPr>
          <p:spPr>
            <a:xfrm>
              <a:off x="6973050" y="7229115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Shape 232"/>
            <p:cNvCxnSpPr/>
            <p:nvPr/>
          </p:nvCxnSpPr>
          <p:spPr>
            <a:xfrm>
              <a:off x="6973050" y="7328731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3" name="Shape 233"/>
            <p:cNvSpPr/>
            <p:nvPr/>
          </p:nvSpPr>
          <p:spPr>
            <a:xfrm>
              <a:off x="6885153" y="7021097"/>
              <a:ext cx="621122" cy="5420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9486" y="93464"/>
                  </a:moveTo>
                  <a:lnTo>
                    <a:pt x="119871" y="93464"/>
                  </a:lnTo>
                  <a:lnTo>
                    <a:pt x="119871" y="0"/>
                  </a:lnTo>
                  <a:lnTo>
                    <a:pt x="0" y="0"/>
                  </a:lnTo>
                  <a:lnTo>
                    <a:pt x="0" y="93464"/>
                  </a:lnTo>
                  <a:lnTo>
                    <a:pt x="32633" y="93464"/>
                  </a:lnTo>
                  <a:lnTo>
                    <a:pt x="32633" y="119852"/>
                  </a:lnTo>
                  <a:lnTo>
                    <a:pt x="59486" y="93464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234" name="Shape 234"/>
          <p:cNvGrpSpPr/>
          <p:nvPr/>
        </p:nvGrpSpPr>
        <p:grpSpPr>
          <a:xfrm>
            <a:off x="19807754" y="8240182"/>
            <a:ext cx="1054803" cy="1350893"/>
            <a:chOff x="8218224" y="8245764"/>
            <a:chExt cx="500997" cy="641631"/>
          </a:xfrm>
        </p:grpSpPr>
        <p:cxnSp>
          <p:nvCxnSpPr>
            <p:cNvPr id="235" name="Shape 235"/>
            <p:cNvCxnSpPr/>
            <p:nvPr/>
          </p:nvCxnSpPr>
          <p:spPr>
            <a:xfrm>
              <a:off x="8218224" y="8245764"/>
              <a:ext cx="2929" cy="641631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6" name="Shape 236"/>
            <p:cNvSpPr/>
            <p:nvPr/>
          </p:nvSpPr>
          <p:spPr>
            <a:xfrm>
              <a:off x="8411592" y="8310220"/>
              <a:ext cx="307629" cy="2871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3017" y="0"/>
                  </a:moveTo>
                  <a:lnTo>
                    <a:pt x="0" y="20508"/>
                  </a:lnTo>
                  <a:lnTo>
                    <a:pt x="0" y="119722"/>
                  </a:lnTo>
                  <a:lnTo>
                    <a:pt x="119741" y="119722"/>
                  </a:lnTo>
                  <a:lnTo>
                    <a:pt x="96465" y="70115"/>
                  </a:lnTo>
                  <a:lnTo>
                    <a:pt x="119741" y="20508"/>
                  </a:lnTo>
                  <a:lnTo>
                    <a:pt x="0" y="20508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37" name="Shape 237"/>
            <p:cNvSpPr/>
            <p:nvPr/>
          </p:nvSpPr>
          <p:spPr>
            <a:xfrm>
              <a:off x="8218224" y="8310220"/>
              <a:ext cx="251964" cy="2373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1653" y="119665"/>
                  </a:moveTo>
                  <a:lnTo>
                    <a:pt x="0" y="119665"/>
                  </a:lnTo>
                  <a:lnTo>
                    <a:pt x="0" y="0"/>
                  </a:lnTo>
                  <a:lnTo>
                    <a:pt x="119685" y="0"/>
                  </a:lnTo>
                  <a:lnTo>
                    <a:pt x="119685" y="24735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sp>
        <p:nvSpPr>
          <p:cNvPr id="239" name="Shape 239"/>
          <p:cNvSpPr txBox="1"/>
          <p:nvPr/>
        </p:nvSpPr>
        <p:spPr>
          <a:xfrm>
            <a:off x="1561473" y="10848746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44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亮点</a:t>
            </a:r>
            <a:endParaRPr lang="en-US" sz="44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44" name="Shape 244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7020628"/>
            <a:ext cx="24377650" cy="13712428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Shape 239"/>
          <p:cNvSpPr txBox="1"/>
          <p:nvPr/>
        </p:nvSpPr>
        <p:spPr>
          <a:xfrm>
            <a:off x="9688779" y="10848746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44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难点</a:t>
            </a:r>
            <a:endParaRPr lang="en-US" sz="44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5" name="Shape 239"/>
          <p:cNvSpPr txBox="1"/>
          <p:nvPr/>
        </p:nvSpPr>
        <p:spPr>
          <a:xfrm>
            <a:off x="17814661" y="10852283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440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创新点</a:t>
            </a:r>
            <a:endParaRPr lang="en-US" sz="44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83678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6827009" y="1847206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zh-CN" altLang="zh-CN" sz="6600" dirty="0">
                <a:latin typeface="DengXian" charset="0"/>
                <a:ea typeface="DengXian" charset="0"/>
                <a:cs typeface="DengXian" charset="0"/>
              </a:rPr>
              <a:t>衡量指标</a:t>
            </a:r>
            <a:endParaRPr lang="en-US" sz="6600" dirty="0">
              <a:solidFill>
                <a:schemeClr val="dk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grpSp>
        <p:nvGrpSpPr>
          <p:cNvPr id="277" name="Shape 277"/>
          <p:cNvGrpSpPr/>
          <p:nvPr/>
        </p:nvGrpSpPr>
        <p:grpSpPr>
          <a:xfrm>
            <a:off x="3695891" y="3928482"/>
            <a:ext cx="17072721" cy="2128837"/>
            <a:chOff x="3276791" y="3928482"/>
            <a:chExt cx="17072721" cy="2128837"/>
          </a:xfrm>
        </p:grpSpPr>
        <p:sp>
          <p:nvSpPr>
            <p:cNvPr id="278" name="Shape 278"/>
            <p:cNvSpPr txBox="1"/>
            <p:nvPr/>
          </p:nvSpPr>
          <p:spPr>
            <a:xfrm>
              <a:off x="4103021" y="5041657"/>
              <a:ext cx="16246491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lvl="0" algn="just">
                <a:lnSpc>
                  <a:spcPct val="150000"/>
                </a:lnSpc>
                <a:buSzPct val="25000"/>
              </a:pP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服务器响应错误率为</a:t>
              </a:r>
              <a:r>
                <a:rPr lang="en-US" altLang="zh-CN" sz="3200" dirty="0">
                  <a:latin typeface="DengXian" charset="0"/>
                  <a:ea typeface="DengXian" charset="0"/>
                  <a:cs typeface="DengXian" charset="0"/>
                </a:rPr>
                <a:t>0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的情况下每秒可承受的</a:t>
              </a:r>
              <a:r>
                <a:rPr lang="en-US" altLang="zh-CN" sz="3200" dirty="0" err="1">
                  <a:latin typeface="DengXian" charset="0"/>
                  <a:ea typeface="DengXian" charset="0"/>
                  <a:cs typeface="DengXian" charset="0"/>
                </a:rPr>
                <a:t>RESTFul</a:t>
              </a:r>
              <a:r>
                <a:rPr lang="en-US" altLang="zh-CN" sz="3200" dirty="0">
                  <a:latin typeface="DengXian" charset="0"/>
                  <a:ea typeface="DengXian" charset="0"/>
                  <a:cs typeface="DengXian" charset="0"/>
                </a:rPr>
                <a:t> API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请求数的最大值。</a:t>
              </a:r>
              <a:endParaRPr lang="en-US" sz="3200" dirty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</p:txBody>
        </p:sp>
        <p:sp>
          <p:nvSpPr>
            <p:cNvPr id="279" name="Shape 279"/>
            <p:cNvSpPr txBox="1"/>
            <p:nvPr/>
          </p:nvSpPr>
          <p:spPr>
            <a:xfrm>
              <a:off x="4103020" y="3928482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  <a:buSzPct val="25000"/>
              </a:pPr>
              <a:r>
                <a:rPr lang="zh-CN" altLang="zh-CN" sz="4400" dirty="0">
                  <a:latin typeface="DengXian" charset="0"/>
                  <a:ea typeface="DengXian" charset="0"/>
                  <a:cs typeface="DengXian" charset="0"/>
                </a:rPr>
                <a:t>每秒查询量（</a:t>
              </a:r>
              <a:r>
                <a:rPr lang="en-US" altLang="zh-CN" sz="4400" dirty="0">
                  <a:latin typeface="DengXian" charset="0"/>
                  <a:ea typeface="DengXian" charset="0"/>
                  <a:cs typeface="DengXian" charset="0"/>
                </a:rPr>
                <a:t>QPS</a:t>
              </a:r>
              <a:r>
                <a:rPr lang="zh-CN" altLang="zh-CN" sz="4400" dirty="0" smtClean="0">
                  <a:latin typeface="DengXian" charset="0"/>
                  <a:ea typeface="DengXian" charset="0"/>
                  <a:cs typeface="DengXian" charset="0"/>
                </a:rPr>
                <a:t>）</a:t>
              </a:r>
              <a:endParaRPr lang="zh-CN" altLang="en-US" sz="44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</p:txBody>
        </p:sp>
        <p:sp>
          <p:nvSpPr>
            <p:cNvPr id="280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16" name="Shape 277"/>
          <p:cNvGrpSpPr/>
          <p:nvPr/>
        </p:nvGrpSpPr>
        <p:grpSpPr>
          <a:xfrm>
            <a:off x="3695891" y="9383296"/>
            <a:ext cx="17072721" cy="2268244"/>
            <a:chOff x="3276791" y="4040837"/>
            <a:chExt cx="17072721" cy="2268244"/>
          </a:xfrm>
        </p:grpSpPr>
        <p:sp>
          <p:nvSpPr>
            <p:cNvPr id="17" name="Shape 278"/>
            <p:cNvSpPr txBox="1"/>
            <p:nvPr/>
          </p:nvSpPr>
          <p:spPr>
            <a:xfrm>
              <a:off x="4103021" y="5041657"/>
              <a:ext cx="16246491" cy="126742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服务器在高负载下可能出现的响应时间的最大值。反映用户感受到的延迟。以达到</a:t>
              </a:r>
              <a:r>
                <a:rPr lang="en-US" altLang="zh-CN" sz="3200" dirty="0">
                  <a:latin typeface="DengXian" charset="0"/>
                  <a:ea typeface="DengXian" charset="0"/>
                  <a:cs typeface="DengXian" charset="0"/>
                </a:rPr>
                <a:t>QPS 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时的</a:t>
              </a:r>
              <a:r>
                <a:rPr lang="en-US" altLang="zh-CN" sz="3200" dirty="0">
                  <a:latin typeface="DengXian" charset="0"/>
                  <a:ea typeface="DengXian" charset="0"/>
                  <a:cs typeface="DengXian" charset="0"/>
                </a:rPr>
                <a:t>P99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延迟为测量指标。</a:t>
              </a:r>
            </a:p>
          </p:txBody>
        </p:sp>
        <p:sp>
          <p:nvSpPr>
            <p:cNvPr id="18" name="Shape 279"/>
            <p:cNvSpPr txBox="1"/>
            <p:nvPr/>
          </p:nvSpPr>
          <p:spPr>
            <a:xfrm>
              <a:off x="4103020" y="4040837"/>
              <a:ext cx="10023219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lvl="0">
                <a:lnSpc>
                  <a:spcPct val="150000"/>
                </a:lnSpc>
                <a:buSzPct val="25000"/>
              </a:pPr>
              <a:r>
                <a:rPr lang="zh-CN" altLang="zh-CN" sz="4400" dirty="0">
                  <a:latin typeface="DengXian" charset="0"/>
                  <a:ea typeface="DengXian" charset="0"/>
                  <a:cs typeface="DengXian" charset="0"/>
                </a:rPr>
                <a:t>最坏响应时间（</a:t>
              </a:r>
              <a:r>
                <a:rPr lang="en-US" altLang="zh-CN" sz="4400" dirty="0">
                  <a:latin typeface="DengXian" charset="0"/>
                  <a:ea typeface="DengXian" charset="0"/>
                  <a:cs typeface="DengXian" charset="0"/>
                </a:rPr>
                <a:t>Worst Case Latency</a:t>
              </a:r>
              <a:r>
                <a:rPr lang="zh-CN" altLang="zh-CN" sz="4400" dirty="0">
                  <a:latin typeface="DengXian" charset="0"/>
                  <a:ea typeface="DengXian" charset="0"/>
                  <a:cs typeface="DengXian" charset="0"/>
                </a:rPr>
                <a:t>）</a:t>
              </a:r>
              <a:endParaRPr lang="zh-CN" altLang="en-US" sz="44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</p:txBody>
        </p:sp>
        <p:sp>
          <p:nvSpPr>
            <p:cNvPr id="19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11" name="Shape 277"/>
          <p:cNvGrpSpPr/>
          <p:nvPr/>
        </p:nvGrpSpPr>
        <p:grpSpPr>
          <a:xfrm>
            <a:off x="3695891" y="6586186"/>
            <a:ext cx="17072721" cy="2381065"/>
            <a:chOff x="3276791" y="3928016"/>
            <a:chExt cx="17072721" cy="2381065"/>
          </a:xfrm>
        </p:grpSpPr>
        <p:sp>
          <p:nvSpPr>
            <p:cNvPr id="12" name="Shape 278"/>
            <p:cNvSpPr txBox="1"/>
            <p:nvPr/>
          </p:nvSpPr>
          <p:spPr>
            <a:xfrm>
              <a:off x="4103021" y="5041657"/>
              <a:ext cx="16246491" cy="126742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服务器瞬时承载</a:t>
              </a:r>
              <a:r>
                <a:rPr lang="en-US" altLang="zh-CN" sz="3200" dirty="0">
                  <a:latin typeface="DengXian" charset="0"/>
                  <a:ea typeface="DengXian" charset="0"/>
                  <a:cs typeface="DengXian" charset="0"/>
                </a:rPr>
                <a:t>API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请求的最大值。反映系统最大可以负载的用户量。以响应错误率达到</a:t>
              </a:r>
              <a:r>
                <a:rPr lang="en-US" altLang="zh-CN" sz="3200" dirty="0">
                  <a:latin typeface="DengXian" charset="0"/>
                  <a:ea typeface="DengXian" charset="0"/>
                  <a:cs typeface="DengXian" charset="0"/>
                </a:rPr>
                <a:t>1%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时的并发数为测量指标。</a:t>
              </a:r>
            </a:p>
          </p:txBody>
        </p:sp>
        <p:sp>
          <p:nvSpPr>
            <p:cNvPr id="13" name="Shape 279"/>
            <p:cNvSpPr txBox="1"/>
            <p:nvPr/>
          </p:nvSpPr>
          <p:spPr>
            <a:xfrm>
              <a:off x="4103020" y="3928016"/>
              <a:ext cx="81518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lvl="0">
                <a:lnSpc>
                  <a:spcPct val="150000"/>
                </a:lnSpc>
                <a:buSzPct val="25000"/>
              </a:pPr>
              <a:r>
                <a:rPr lang="zh-CN" altLang="zh-CN" sz="4400" dirty="0">
                  <a:latin typeface="DengXian" charset="0"/>
                  <a:ea typeface="DengXian" charset="0"/>
                  <a:cs typeface="DengXian" charset="0"/>
                </a:rPr>
                <a:t>最大并发数（</a:t>
              </a:r>
              <a:r>
                <a:rPr lang="en-US" altLang="zh-CN" sz="4400" dirty="0">
                  <a:latin typeface="DengXian" charset="0"/>
                  <a:ea typeface="DengXian" charset="0"/>
                  <a:cs typeface="DengXian" charset="0"/>
                </a:rPr>
                <a:t>Max Concurrency</a:t>
              </a:r>
              <a:r>
                <a:rPr lang="zh-CN" altLang="zh-CN" sz="4400" dirty="0">
                  <a:latin typeface="DengXian" charset="0"/>
                  <a:ea typeface="DengXian" charset="0"/>
                  <a:cs typeface="DengXian" charset="0"/>
                </a:rPr>
                <a:t>）</a:t>
              </a:r>
              <a:endParaRPr lang="zh-CN" altLang="en-US" sz="4400" dirty="0" smtClean="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endParaRPr>
            </a:p>
          </p:txBody>
        </p:sp>
        <p:sp>
          <p:nvSpPr>
            <p:cNvPr id="14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884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3695891" y="1668942"/>
            <a:ext cx="16968656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sz="8000" dirty="0" smtClean="0">
                <a:latin typeface="DengXian" charset="0"/>
                <a:ea typeface="DengXian" charset="0"/>
                <a:cs typeface="DengXian" charset="0"/>
              </a:rPr>
              <a:t>系统可能承受的高并发场景</a:t>
            </a:r>
            <a:endParaRPr lang="en-US" sz="5400" dirty="0">
              <a:solidFill>
                <a:schemeClr val="dk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grpSp>
        <p:nvGrpSpPr>
          <p:cNvPr id="277" name="Shape 277"/>
          <p:cNvGrpSpPr/>
          <p:nvPr/>
        </p:nvGrpSpPr>
        <p:grpSpPr>
          <a:xfrm>
            <a:off x="3695891" y="4309396"/>
            <a:ext cx="5826317" cy="584774"/>
            <a:chOff x="3276791" y="4309396"/>
            <a:chExt cx="5826317" cy="584774"/>
          </a:xfrm>
        </p:grpSpPr>
        <p:sp>
          <p:nvSpPr>
            <p:cNvPr id="279" name="Shape 279"/>
            <p:cNvSpPr txBox="1"/>
            <p:nvPr/>
          </p:nvSpPr>
          <p:spPr>
            <a:xfrm>
              <a:off x="4103021" y="4309396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r>
                <a:rPr lang="zh-CN" altLang="en-US" sz="4400" dirty="0" smtClean="0">
                  <a:latin typeface="等距更纱黑体 SC" panose="02000509000000000000" pitchFamily="49" charset="-122"/>
                  <a:ea typeface="等距更纱黑体 SC" panose="02000509000000000000" pitchFamily="49" charset="-122"/>
                </a:rPr>
                <a:t>用户登陆</a:t>
              </a:r>
              <a:endParaRPr lang="zh-CN" altLang="zh-CN" sz="4400" dirty="0">
                <a:latin typeface="等距更纱黑体 SC" panose="02000509000000000000" pitchFamily="49" charset="-122"/>
                <a:ea typeface="等距更纱黑体 SC" panose="02000509000000000000" pitchFamily="49" charset="-122"/>
              </a:endParaRPr>
            </a:p>
          </p:txBody>
        </p:sp>
        <p:sp>
          <p:nvSpPr>
            <p:cNvPr id="280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15" name="Shape 277"/>
          <p:cNvGrpSpPr/>
          <p:nvPr/>
        </p:nvGrpSpPr>
        <p:grpSpPr>
          <a:xfrm>
            <a:off x="3695891" y="5841854"/>
            <a:ext cx="5826317" cy="584774"/>
            <a:chOff x="3276791" y="4309396"/>
            <a:chExt cx="5826317" cy="584774"/>
          </a:xfrm>
        </p:grpSpPr>
        <p:sp>
          <p:nvSpPr>
            <p:cNvPr id="20" name="Shape 279"/>
            <p:cNvSpPr txBox="1"/>
            <p:nvPr/>
          </p:nvSpPr>
          <p:spPr>
            <a:xfrm>
              <a:off x="4103021" y="4309396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r>
                <a:rPr lang="zh-CN" altLang="zh-CN" sz="4400" dirty="0">
                  <a:latin typeface="等距更纱黑体 SC" panose="02000509000000000000" pitchFamily="49" charset="-122"/>
                  <a:ea typeface="等距更纱黑体 SC" panose="02000509000000000000" pitchFamily="49" charset="-122"/>
                </a:rPr>
                <a:t>课程查询</a:t>
              </a:r>
            </a:p>
          </p:txBody>
        </p:sp>
        <p:sp>
          <p:nvSpPr>
            <p:cNvPr id="21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25" name="Shape 277"/>
          <p:cNvGrpSpPr/>
          <p:nvPr/>
        </p:nvGrpSpPr>
        <p:grpSpPr>
          <a:xfrm>
            <a:off x="3695891" y="7400431"/>
            <a:ext cx="5826317" cy="584774"/>
            <a:chOff x="3276791" y="4309396"/>
            <a:chExt cx="5826317" cy="584774"/>
          </a:xfrm>
        </p:grpSpPr>
        <p:sp>
          <p:nvSpPr>
            <p:cNvPr id="26" name="Shape 279"/>
            <p:cNvSpPr txBox="1"/>
            <p:nvPr/>
          </p:nvSpPr>
          <p:spPr>
            <a:xfrm>
              <a:off x="4103021" y="4309396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r>
                <a:rPr lang="zh-CN" altLang="en-US" sz="4400" dirty="0" smtClean="0">
                  <a:latin typeface="等距更纱黑体 SC" panose="02000509000000000000" pitchFamily="49" charset="-122"/>
                  <a:ea typeface="等距更纱黑体 SC" panose="02000509000000000000" pitchFamily="49" charset="-122"/>
                </a:rPr>
                <a:t>课程选课</a:t>
              </a:r>
              <a:endParaRPr lang="zh-CN" altLang="zh-CN" sz="4400" dirty="0">
                <a:latin typeface="等距更纱黑体 SC" panose="02000509000000000000" pitchFamily="49" charset="-122"/>
                <a:ea typeface="等距更纱黑体 SC" panose="02000509000000000000" pitchFamily="49" charset="-122"/>
              </a:endParaRPr>
            </a:p>
          </p:txBody>
        </p:sp>
        <p:sp>
          <p:nvSpPr>
            <p:cNvPr id="27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28" name="Shape 277"/>
          <p:cNvGrpSpPr/>
          <p:nvPr/>
        </p:nvGrpSpPr>
        <p:grpSpPr>
          <a:xfrm>
            <a:off x="3695891" y="8985127"/>
            <a:ext cx="5826317" cy="584774"/>
            <a:chOff x="3276791" y="4309396"/>
            <a:chExt cx="5826317" cy="584774"/>
          </a:xfrm>
        </p:grpSpPr>
        <p:sp>
          <p:nvSpPr>
            <p:cNvPr id="29" name="Shape 279"/>
            <p:cNvSpPr txBox="1"/>
            <p:nvPr/>
          </p:nvSpPr>
          <p:spPr>
            <a:xfrm>
              <a:off x="4103021" y="4309396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r>
                <a:rPr lang="zh-CN" altLang="en-US" sz="4400" dirty="0" smtClean="0">
                  <a:latin typeface="等距更纱黑体 SC" panose="02000509000000000000" pitchFamily="49" charset="-122"/>
                  <a:ea typeface="等距更纱黑体 SC" panose="02000509000000000000" pitchFamily="49" charset="-122"/>
                </a:rPr>
                <a:t>新建课程</a:t>
              </a:r>
              <a:endParaRPr lang="zh-CN" altLang="zh-CN" sz="4400" dirty="0">
                <a:latin typeface="等距更纱黑体 SC" panose="02000509000000000000" pitchFamily="49" charset="-122"/>
                <a:ea typeface="等距更纱黑体 SC" panose="02000509000000000000" pitchFamily="49" charset="-122"/>
              </a:endParaRPr>
            </a:p>
          </p:txBody>
        </p:sp>
        <p:sp>
          <p:nvSpPr>
            <p:cNvPr id="30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31" name="Shape 277"/>
          <p:cNvGrpSpPr/>
          <p:nvPr/>
        </p:nvGrpSpPr>
        <p:grpSpPr>
          <a:xfrm>
            <a:off x="3695891" y="10564587"/>
            <a:ext cx="5826317" cy="584774"/>
            <a:chOff x="3276791" y="4309396"/>
            <a:chExt cx="5826317" cy="584774"/>
          </a:xfrm>
        </p:grpSpPr>
        <p:sp>
          <p:nvSpPr>
            <p:cNvPr id="32" name="Shape 279"/>
            <p:cNvSpPr txBox="1"/>
            <p:nvPr/>
          </p:nvSpPr>
          <p:spPr>
            <a:xfrm>
              <a:off x="4103021" y="4309396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r>
                <a:rPr lang="zh-CN" altLang="en-US" sz="4400" dirty="0" smtClean="0">
                  <a:latin typeface="等距更纱黑体 SC" panose="02000509000000000000" pitchFamily="49" charset="-122"/>
                  <a:ea typeface="等距更纱黑体 SC" panose="02000509000000000000" pitchFamily="49" charset="-122"/>
                </a:rPr>
                <a:t>学生签到</a:t>
              </a:r>
              <a:endParaRPr lang="zh-CN" altLang="zh-CN" sz="4400" dirty="0">
                <a:latin typeface="等距更纱黑体 SC" panose="02000509000000000000" pitchFamily="49" charset="-122"/>
                <a:ea typeface="等距更纱黑体 SC" panose="02000509000000000000" pitchFamily="49" charset="-122"/>
              </a:endParaRPr>
            </a:p>
          </p:txBody>
        </p:sp>
        <p:sp>
          <p:nvSpPr>
            <p:cNvPr id="33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416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6827009" y="1847206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sz="6600" dirty="0" smtClean="0">
                <a:solidFill>
                  <a:schemeClr val="dk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项目亮点</a:t>
            </a:r>
            <a:endParaRPr lang="en-US" sz="6600" dirty="0">
              <a:solidFill>
                <a:schemeClr val="dk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grpSp>
        <p:nvGrpSpPr>
          <p:cNvPr id="277" name="Shape 277"/>
          <p:cNvGrpSpPr/>
          <p:nvPr/>
        </p:nvGrpSpPr>
        <p:grpSpPr>
          <a:xfrm>
            <a:off x="3652464" y="4983519"/>
            <a:ext cx="17072720" cy="1015662"/>
            <a:chOff x="3276791" y="4322455"/>
            <a:chExt cx="17072720" cy="1015662"/>
          </a:xfrm>
        </p:grpSpPr>
        <p:sp>
          <p:nvSpPr>
            <p:cNvPr id="278" name="Shape 278"/>
            <p:cNvSpPr txBox="1"/>
            <p:nvPr/>
          </p:nvSpPr>
          <p:spPr>
            <a:xfrm>
              <a:off x="4103020" y="4322455"/>
              <a:ext cx="16246491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我们充分考虑到了</a:t>
              </a:r>
              <a:r>
                <a:rPr lang="zh-CN" altLang="zh-CN" sz="3200" dirty="0" smtClean="0">
                  <a:latin typeface="DengXian" charset="0"/>
                  <a:ea typeface="DengXian" charset="0"/>
                  <a:cs typeface="DengXian" charset="0"/>
                </a:rPr>
                <a:t>原有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的课程管理系统无法满足高并发量情况下的业务需求。考虑采用分布式框架对原有的系统进行改进，将课堂管理系统的功能模块进行分布式处理。在系统运行的时候，将会</a:t>
              </a:r>
              <a:r>
                <a:rPr lang="zh-CN" altLang="zh-CN" sz="3200" dirty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根据实际情况动态考虑在哪台服务器上开启什么模块，以达到最佳的系统运行效果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。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16" name="Shape 277"/>
          <p:cNvGrpSpPr/>
          <p:nvPr/>
        </p:nvGrpSpPr>
        <p:grpSpPr>
          <a:xfrm>
            <a:off x="3652464" y="8835575"/>
            <a:ext cx="17072720" cy="1267424"/>
            <a:chOff x="3276791" y="4322455"/>
            <a:chExt cx="17072720" cy="1267424"/>
          </a:xfrm>
        </p:grpSpPr>
        <p:sp>
          <p:nvSpPr>
            <p:cNvPr id="17" name="Shape 278"/>
            <p:cNvSpPr txBox="1"/>
            <p:nvPr/>
          </p:nvSpPr>
          <p:spPr>
            <a:xfrm>
              <a:off x="4103020" y="4322455"/>
              <a:ext cx="16246491" cy="126742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我们的目标是，使用分布式框架之后，</a:t>
              </a:r>
              <a:r>
                <a:rPr lang="zh-CN" altLang="zh-CN" sz="3200" dirty="0" smtClean="0">
                  <a:latin typeface="DengXian" charset="0"/>
                  <a:ea typeface="DengXian" charset="0"/>
                  <a:cs typeface="DengXian" charset="0"/>
                </a:rPr>
                <a:t>在</a:t>
              </a:r>
              <a:r>
                <a:rPr lang="en-US" altLang="zh-CN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500</a:t>
              </a:r>
              <a:r>
                <a:rPr lang="zh-CN" altLang="zh-CN" sz="3200" dirty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用户并发量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的情况下，测试</a:t>
              </a:r>
              <a:r>
                <a:rPr lang="zh-CN" altLang="zh-CN" sz="3200" dirty="0" smtClean="0">
                  <a:latin typeface="DengXian" charset="0"/>
                  <a:ea typeface="DengXian" charset="0"/>
                  <a:cs typeface="DengXian" charset="0"/>
                </a:rPr>
                <a:t>的</a:t>
              </a:r>
              <a:r>
                <a:rPr lang="zh-CN" altLang="en-US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平均</a:t>
              </a:r>
              <a:r>
                <a:rPr lang="zh-CN" altLang="zh-CN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响应时间</a:t>
              </a:r>
              <a:r>
                <a:rPr lang="zh-CN" altLang="en-US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小于</a:t>
              </a:r>
              <a:r>
                <a:rPr lang="en-US" altLang="zh-CN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15</a:t>
              </a:r>
              <a:r>
                <a:rPr lang="zh-CN" altLang="zh-CN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秒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；</a:t>
              </a:r>
              <a:r>
                <a:rPr lang="en-US" altLang="zh-CN" sz="3200" dirty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100</a:t>
              </a:r>
              <a:r>
                <a:rPr lang="zh-CN" altLang="zh-CN" sz="3200" dirty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用户并发量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的情况下</a:t>
              </a:r>
              <a:r>
                <a:rPr lang="zh-CN" altLang="zh-CN" sz="3200" dirty="0" smtClean="0">
                  <a:latin typeface="DengXian" charset="0"/>
                  <a:ea typeface="DengXian" charset="0"/>
                  <a:cs typeface="DengXian" charset="0"/>
                </a:rPr>
                <a:t>，</a:t>
              </a:r>
              <a:r>
                <a:rPr lang="zh-CN" altLang="en-US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事务吞</a:t>
              </a:r>
              <a:r>
                <a:rPr lang="zh-CN" altLang="zh-CN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吐量</a:t>
              </a:r>
              <a:r>
                <a:rPr lang="zh-CN" altLang="zh-CN" sz="3200" dirty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在</a:t>
              </a:r>
              <a:r>
                <a:rPr lang="en-US" altLang="zh-CN" sz="3200" dirty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100QPS</a:t>
              </a:r>
              <a:r>
                <a:rPr lang="zh-CN" altLang="zh-CN" sz="3200" dirty="0">
                  <a:latin typeface="DengXian" charset="0"/>
                  <a:ea typeface="DengXian" charset="0"/>
                  <a:cs typeface="DengXian" charset="0"/>
                </a:rPr>
                <a:t>的水平</a:t>
              </a:r>
              <a:r>
                <a:rPr lang="zh-CN" altLang="zh-CN" sz="3200" dirty="0" smtClean="0">
                  <a:latin typeface="DengXian" charset="0"/>
                  <a:ea typeface="DengXian" charset="0"/>
                  <a:cs typeface="DengXian" charset="0"/>
                </a:rPr>
                <a:t>。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经过考虑，决定采用</a:t>
              </a:r>
              <a:r>
                <a:rPr lang="en-US" altLang="zh-CN" sz="3200" dirty="0" err="1" smtClean="0">
                  <a:latin typeface="DengXian" charset="0"/>
                  <a:ea typeface="DengXian" charset="0"/>
                  <a:cs typeface="DengXian" charset="0"/>
                </a:rPr>
                <a:t>Orlean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框架。</a:t>
              </a:r>
              <a:endParaRPr lang="zh-CN" altLang="zh-CN" sz="3200" dirty="0">
                <a:latin typeface="DengXian" charset="0"/>
                <a:ea typeface="DengXian" charset="0"/>
                <a:cs typeface="DengXian" charset="0"/>
              </a:endParaRPr>
            </a:p>
          </p:txBody>
        </p:sp>
        <p:sp>
          <p:nvSpPr>
            <p:cNvPr id="19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15" name="Shape 226"/>
          <p:cNvGrpSpPr/>
          <p:nvPr/>
        </p:nvGrpSpPr>
        <p:grpSpPr>
          <a:xfrm>
            <a:off x="8598065" y="2009507"/>
            <a:ext cx="1307712" cy="783392"/>
            <a:chOff x="1775548" y="1990598"/>
            <a:chExt cx="621122" cy="372086"/>
          </a:xfrm>
        </p:grpSpPr>
        <p:sp>
          <p:nvSpPr>
            <p:cNvPr id="20" name="Shape 227"/>
            <p:cNvSpPr/>
            <p:nvPr/>
          </p:nvSpPr>
          <p:spPr>
            <a:xfrm>
              <a:off x="1775548" y="1990598"/>
              <a:ext cx="621122" cy="37208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871" y="119785"/>
                  </a:moveTo>
                  <a:lnTo>
                    <a:pt x="0" y="119785"/>
                  </a:lnTo>
                  <a:lnTo>
                    <a:pt x="0" y="0"/>
                  </a:lnTo>
                  <a:lnTo>
                    <a:pt x="119871" y="0"/>
                  </a:lnTo>
                  <a:lnTo>
                    <a:pt x="119871" y="119785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1" name="Shape 228"/>
            <p:cNvSpPr/>
            <p:nvPr/>
          </p:nvSpPr>
          <p:spPr>
            <a:xfrm>
              <a:off x="1775548" y="1990598"/>
              <a:ext cx="621122" cy="19922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59486" y="119598"/>
                  </a:lnTo>
                  <a:lnTo>
                    <a:pt x="119871" y="0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603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7783033" y="1847206"/>
            <a:ext cx="9767607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sz="6600" dirty="0" smtClean="0">
                <a:solidFill>
                  <a:schemeClr val="dk2"/>
                </a:solidFill>
                <a:latin typeface="DengXian" charset="0"/>
                <a:ea typeface="DengXian" charset="0"/>
                <a:cs typeface="DengXian" charset="0"/>
                <a:sym typeface="Montserrat" panose="02000505000000020004"/>
              </a:rPr>
              <a:t>项目难点</a:t>
            </a:r>
            <a:endParaRPr lang="en-US" sz="6600" dirty="0">
              <a:solidFill>
                <a:schemeClr val="dk2"/>
              </a:solidFill>
              <a:latin typeface="DengXian" charset="0"/>
              <a:ea typeface="DengXian" charset="0"/>
              <a:cs typeface="DengXian" charset="0"/>
              <a:sym typeface="Montserrat" panose="02000505000000020004"/>
            </a:endParaRPr>
          </a:p>
        </p:txBody>
      </p:sp>
      <p:grpSp>
        <p:nvGrpSpPr>
          <p:cNvPr id="12" name="Shape 229"/>
          <p:cNvGrpSpPr/>
          <p:nvPr/>
        </p:nvGrpSpPr>
        <p:grpSpPr>
          <a:xfrm>
            <a:off x="8884605" y="1917368"/>
            <a:ext cx="1307712" cy="1141166"/>
            <a:chOff x="6885153" y="7021097"/>
            <a:chExt cx="621122" cy="542017"/>
          </a:xfrm>
        </p:grpSpPr>
        <p:cxnSp>
          <p:nvCxnSpPr>
            <p:cNvPr id="13" name="Shape 230"/>
            <p:cNvCxnSpPr/>
            <p:nvPr/>
          </p:nvCxnSpPr>
          <p:spPr>
            <a:xfrm>
              <a:off x="6973050" y="7129503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231"/>
            <p:cNvCxnSpPr/>
            <p:nvPr/>
          </p:nvCxnSpPr>
          <p:spPr>
            <a:xfrm>
              <a:off x="6973050" y="7229115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Shape 232"/>
            <p:cNvCxnSpPr/>
            <p:nvPr/>
          </p:nvCxnSpPr>
          <p:spPr>
            <a:xfrm>
              <a:off x="6973050" y="7328731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" name="Shape 233"/>
            <p:cNvSpPr/>
            <p:nvPr/>
          </p:nvSpPr>
          <p:spPr>
            <a:xfrm>
              <a:off x="6885153" y="7021097"/>
              <a:ext cx="621122" cy="5420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9486" y="93464"/>
                  </a:moveTo>
                  <a:lnTo>
                    <a:pt x="119871" y="93464"/>
                  </a:lnTo>
                  <a:lnTo>
                    <a:pt x="119871" y="0"/>
                  </a:lnTo>
                  <a:lnTo>
                    <a:pt x="0" y="0"/>
                  </a:lnTo>
                  <a:lnTo>
                    <a:pt x="0" y="93464"/>
                  </a:lnTo>
                  <a:lnTo>
                    <a:pt x="32633" y="93464"/>
                  </a:lnTo>
                  <a:lnTo>
                    <a:pt x="32633" y="119852"/>
                  </a:lnTo>
                  <a:lnTo>
                    <a:pt x="59486" y="93464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8" name="Shape 277"/>
          <p:cNvGrpSpPr/>
          <p:nvPr/>
        </p:nvGrpSpPr>
        <p:grpSpPr>
          <a:xfrm>
            <a:off x="3652464" y="4983519"/>
            <a:ext cx="17072720" cy="1015662"/>
            <a:chOff x="3276791" y="4322455"/>
            <a:chExt cx="17072720" cy="1015662"/>
          </a:xfrm>
        </p:grpSpPr>
        <p:sp>
          <p:nvSpPr>
            <p:cNvPr id="9" name="Shape 278"/>
            <p:cNvSpPr txBox="1"/>
            <p:nvPr/>
          </p:nvSpPr>
          <p:spPr>
            <a:xfrm>
              <a:off x="4103020" y="4322455"/>
              <a:ext cx="16246491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需要在</a:t>
              </a:r>
              <a:r>
                <a:rPr lang="zh-CN" altLang="en-US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不大改已有的代码</a:t>
              </a:r>
              <a:r>
                <a:rPr lang="zh-CN" altLang="en-US" sz="3200" dirty="0" smtClean="0">
                  <a:solidFill>
                    <a:schemeClr val="bg2"/>
                  </a:solidFill>
                  <a:latin typeface="DengXian" charset="0"/>
                  <a:ea typeface="DengXian" charset="0"/>
                  <a:cs typeface="DengXian" charset="0"/>
                </a:rPr>
                <a:t>、</a:t>
              </a:r>
              <a:r>
                <a:rPr lang="zh-CN" altLang="en-US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不改变业务逻辑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的情况下对项目进行改造。如果选型不当，可能造成工作量过大、难以达到最终效果；在改造过程中，由于现有项目的依赖关系和业务逻辑较复杂，可能引入额外的</a:t>
              </a:r>
              <a:r>
                <a:rPr lang="en-US" altLang="zh-CN" sz="3200" dirty="0" smtClean="0">
                  <a:latin typeface="DengXian" charset="0"/>
                  <a:ea typeface="DengXian" charset="0"/>
                  <a:cs typeface="DengXian" charset="0"/>
                </a:rPr>
                <a:t>Bug</a:t>
              </a:r>
              <a:endParaRPr lang="zh-CN" altLang="zh-CN" sz="3200" dirty="0">
                <a:latin typeface="DengXian" charset="0"/>
                <a:ea typeface="DengXian" charset="0"/>
                <a:cs typeface="DengXian" charset="0"/>
              </a:endParaRPr>
            </a:p>
          </p:txBody>
        </p:sp>
        <p:sp>
          <p:nvSpPr>
            <p:cNvPr id="10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11" name="Shape 277"/>
          <p:cNvGrpSpPr/>
          <p:nvPr/>
        </p:nvGrpSpPr>
        <p:grpSpPr>
          <a:xfrm>
            <a:off x="3652464" y="7924166"/>
            <a:ext cx="17072720" cy="1267424"/>
            <a:chOff x="3276791" y="4322455"/>
            <a:chExt cx="17072720" cy="1267424"/>
          </a:xfrm>
        </p:grpSpPr>
        <p:sp>
          <p:nvSpPr>
            <p:cNvPr id="15" name="Shape 278"/>
            <p:cNvSpPr txBox="1"/>
            <p:nvPr/>
          </p:nvSpPr>
          <p:spPr>
            <a:xfrm>
              <a:off x="4103020" y="4322455"/>
              <a:ext cx="16246491" cy="126742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需要深入理解选定的改进方向方法，并且结合实际情况应用到项目中。</a:t>
              </a:r>
              <a:r>
                <a:rPr lang="zh-CN" altLang="en-US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为了优化而优化可能只会适得其反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。</a:t>
              </a:r>
              <a:endParaRPr lang="zh-CN" altLang="zh-CN" sz="3200" dirty="0">
                <a:latin typeface="DengXian" charset="0"/>
                <a:ea typeface="DengXian" charset="0"/>
                <a:cs typeface="DengXian" charset="0"/>
              </a:endParaRPr>
            </a:p>
          </p:txBody>
        </p:sp>
        <p:sp>
          <p:nvSpPr>
            <p:cNvPr id="16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  <p:grpSp>
        <p:nvGrpSpPr>
          <p:cNvPr id="17" name="Shape 277"/>
          <p:cNvGrpSpPr/>
          <p:nvPr/>
        </p:nvGrpSpPr>
        <p:grpSpPr>
          <a:xfrm>
            <a:off x="3652464" y="10309557"/>
            <a:ext cx="17072720" cy="1267424"/>
            <a:chOff x="3276791" y="4322455"/>
            <a:chExt cx="17072720" cy="1267424"/>
          </a:xfrm>
        </p:grpSpPr>
        <p:sp>
          <p:nvSpPr>
            <p:cNvPr id="19" name="Shape 278"/>
            <p:cNvSpPr txBox="1"/>
            <p:nvPr/>
          </p:nvSpPr>
          <p:spPr>
            <a:xfrm>
              <a:off x="4103020" y="4322455"/>
              <a:ext cx="16246491" cy="126742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需要有</a:t>
              </a:r>
              <a:r>
                <a:rPr lang="zh-CN" altLang="en-US" sz="3200" dirty="0" smtClean="0">
                  <a:solidFill>
                    <a:srgbClr val="FF0000"/>
                  </a:solidFill>
                  <a:latin typeface="DengXian" charset="0"/>
                  <a:ea typeface="DengXian" charset="0"/>
                  <a:cs typeface="DengXian" charset="0"/>
                </a:rPr>
                <a:t>定量的评价指标</a:t>
              </a:r>
              <a:r>
                <a:rPr lang="zh-CN" altLang="en-US" sz="3200" dirty="0" smtClean="0">
                  <a:latin typeface="DengXian" charset="0"/>
                  <a:ea typeface="DengXian" charset="0"/>
                  <a:cs typeface="DengXian" charset="0"/>
                </a:rPr>
                <a:t>反映优化的效果，并且给出合理的解释。</a:t>
              </a:r>
              <a:endParaRPr lang="zh-CN" altLang="zh-CN" sz="3200" dirty="0">
                <a:latin typeface="DengXian" charset="0"/>
                <a:ea typeface="DengXian" charset="0"/>
                <a:cs typeface="DengXian" charset="0"/>
              </a:endParaRPr>
            </a:p>
          </p:txBody>
        </p:sp>
        <p:sp>
          <p:nvSpPr>
            <p:cNvPr id="20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None/>
              </a:pPr>
              <a:endParaRPr sz="4000">
                <a:solidFill>
                  <a:schemeClr val="bg2"/>
                </a:solidFill>
                <a:latin typeface="DengXian" charset="0"/>
                <a:ea typeface="DengXian" charset="0"/>
                <a:cs typeface="DengXian" charset="0"/>
                <a:sym typeface="Lato" panose="020F0502020204030203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820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_rels/themeOverr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jpeg"/></Relationships>
</file>

<file path=ppt/theme/_rels/themeOverr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jpeg"/></Relationships>
</file>

<file path=ppt/theme/theme1.xml><?xml version="1.0" encoding="utf-8"?>
<a:theme xmlns:a="http://schemas.openxmlformats.org/drawingml/2006/main" name="Default Theme">
  <a:themeElements>
    <a:clrScheme name="Neue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Theme">
  <a:themeElements>
    <a:clrScheme name="Ghost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esh">
    <a:dk1>
      <a:sysClr val="windowText" lastClr="000000"/>
    </a:dk1>
    <a:lt1>
      <a:sysClr val="window" lastClr="FFFFFF"/>
    </a:lt1>
    <a:dk2>
      <a:srgbClr val="363D46"/>
    </a:dk2>
    <a:lt2>
      <a:srgbClr val="EBEBEB"/>
    </a:lt2>
    <a:accent1>
      <a:srgbClr val="6F6F6F"/>
    </a:accent1>
    <a:accent2>
      <a:srgbClr val="BFBFA5"/>
    </a:accent2>
    <a:accent3>
      <a:srgbClr val="DCD084"/>
    </a:accent3>
    <a:accent4>
      <a:srgbClr val="E7BF5F"/>
    </a:accent4>
    <a:accent5>
      <a:srgbClr val="E9A039"/>
    </a:accent5>
    <a:accent6>
      <a:srgbClr val="CF7133"/>
    </a:accent6>
    <a:hlink>
      <a:srgbClr val="F28943"/>
    </a:hlink>
    <a:folHlink>
      <a:srgbClr val="F1B76C"/>
    </a:folHlink>
  </a:clrScheme>
  <a:fontScheme name="Mesh">
    <a:majorFont>
      <a:latin typeface="Century Gothic" panose="020B0502020202020204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ahoma"/>
      <a:font script="Hebr" typeface="Gisha"/>
      <a:font script="Thai" typeface="Dillen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Century Gothic" panose="020B0502020202020204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ahoma"/>
      <a:font script="Hebr" typeface="Gisha"/>
      <a:font script="Thai" typeface="Dillen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Verdana"/>
      <a:font script="Uigh" typeface="Microsoft Uighur"/>
      <a:font script="Geor" typeface="Sylfaen"/>
    </a:minorFont>
  </a:fontScheme>
  <a:fmtScheme name="Mesh">
    <a:fillStyleLst>
      <a:solidFill>
        <a:schemeClr val="phClr"/>
      </a:solidFill>
      <a:gradFill rotWithShape="1">
        <a:gsLst>
          <a:gs pos="0">
            <a:schemeClr val="phClr">
              <a:tint val="60000"/>
              <a:lumMod val="110000"/>
            </a:schemeClr>
          </a:gs>
          <a:gs pos="100000">
            <a:schemeClr val="phClr">
              <a:tint val="82000"/>
            </a:schemeClr>
          </a:gs>
        </a:gsLst>
        <a:lin ang="5400000" scaled="0"/>
      </a:gradFill>
      <a:gradFill rotWithShape="1">
        <a:gsLst>
          <a:gs pos="0">
            <a:schemeClr val="phClr">
              <a:tint val="96000"/>
              <a:lumMod val="104000"/>
            </a:schemeClr>
          </a:gs>
          <a:gs pos="100000">
            <a:schemeClr val="phClr">
              <a:shade val="84000"/>
              <a:lumMod val="84000"/>
            </a:schemeClr>
          </a:gs>
        </a:gsLst>
        <a:lin ang="5400000" scaled="0"/>
      </a:gradFill>
    </a:fillStyleLst>
    <a:lnStyleLst>
      <a:ln w="9525" cap="rnd" cmpd="sng" algn="ctr">
        <a:solidFill>
          <a:schemeClr val="phClr"/>
        </a:solidFill>
        <a:prstDash val="solid"/>
      </a:ln>
      <a:ln w="19050" cap="rnd" cmpd="sng" algn="ctr">
        <a:solidFill>
          <a:schemeClr val="phClr"/>
        </a:solidFill>
        <a:prstDash val="solid"/>
      </a:ln>
      <a:ln w="25400" cap="rnd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innerShdw blurRad="50800" dist="25400" dir="13500000">
            <a:srgbClr val="000000">
              <a:alpha val="55000"/>
            </a:srgbClr>
          </a:innerShdw>
        </a:effectLst>
      </a:effectStyle>
      <a:effectStyle>
        <a:effectLst>
          <a:outerShdw blurRad="508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>
          <a:bevelT w="25400" h="25400" prst="slope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90000"/>
              <a:lumMod val="110000"/>
            </a:schemeClr>
          </a:gs>
          <a:gs pos="100000">
            <a:schemeClr val="phClr">
              <a:shade val="64000"/>
              <a:lumMod val="98000"/>
            </a:schemeClr>
          </a:gs>
        </a:gsLst>
        <a:lin ang="5400000" scaled="0"/>
      </a:gradFill>
      <a:blipFill rotWithShape="1">
        <a:blip xmlns:r="http://schemas.openxmlformats.org/officeDocument/2006/relationships" r:embed="rId1">
          <a:duotone>
            <a:schemeClr val="phClr">
              <a:shade val="28000"/>
              <a:satMod val="94000"/>
              <a:lumMod val="20000"/>
            </a:schemeClr>
            <a:schemeClr val="phClr">
              <a:tint val="94000"/>
              <a:shade val="84000"/>
              <a:satMod val="148000"/>
              <a:lumMod val="114000"/>
            </a:schemeClr>
          </a:duotone>
        </a:blip>
        <a:stretch/>
      </a:blipFill>
    </a:bgFillStyleLst>
  </a:fmtScheme>
</a:themeOverride>
</file>

<file path=ppt/theme/themeOverride2.xml><?xml version="1.0" encoding="utf-8"?>
<a:themeOverride xmlns:a="http://schemas.openxmlformats.org/drawingml/2006/main">
  <a:clrScheme name="Mesh">
    <a:dk1>
      <a:sysClr val="windowText" lastClr="000000"/>
    </a:dk1>
    <a:lt1>
      <a:sysClr val="window" lastClr="FFFFFF"/>
    </a:lt1>
    <a:dk2>
      <a:srgbClr val="363D46"/>
    </a:dk2>
    <a:lt2>
      <a:srgbClr val="EBEBEB"/>
    </a:lt2>
    <a:accent1>
      <a:srgbClr val="6F6F6F"/>
    </a:accent1>
    <a:accent2>
      <a:srgbClr val="BFBFA5"/>
    </a:accent2>
    <a:accent3>
      <a:srgbClr val="DCD084"/>
    </a:accent3>
    <a:accent4>
      <a:srgbClr val="E7BF5F"/>
    </a:accent4>
    <a:accent5>
      <a:srgbClr val="E9A039"/>
    </a:accent5>
    <a:accent6>
      <a:srgbClr val="CF7133"/>
    </a:accent6>
    <a:hlink>
      <a:srgbClr val="F28943"/>
    </a:hlink>
    <a:folHlink>
      <a:srgbClr val="F1B76C"/>
    </a:folHlink>
  </a:clrScheme>
  <a:fontScheme name="Mesh">
    <a:majorFont>
      <a:latin typeface="Century Gothic" panose="020B0502020202020204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ahoma"/>
      <a:font script="Hebr" typeface="Gisha"/>
      <a:font script="Thai" typeface="Dillen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Century Gothic" panose="020B0502020202020204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ahoma"/>
      <a:font script="Hebr" typeface="Gisha"/>
      <a:font script="Thai" typeface="Dillen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Verdana"/>
      <a:font script="Uigh" typeface="Microsoft Uighur"/>
      <a:font script="Geor" typeface="Sylfaen"/>
    </a:minorFont>
  </a:fontScheme>
  <a:fmtScheme name="Mesh">
    <a:fillStyleLst>
      <a:solidFill>
        <a:schemeClr val="phClr"/>
      </a:solidFill>
      <a:gradFill rotWithShape="1">
        <a:gsLst>
          <a:gs pos="0">
            <a:schemeClr val="phClr">
              <a:tint val="60000"/>
              <a:lumMod val="110000"/>
            </a:schemeClr>
          </a:gs>
          <a:gs pos="100000">
            <a:schemeClr val="phClr">
              <a:tint val="82000"/>
            </a:schemeClr>
          </a:gs>
        </a:gsLst>
        <a:lin ang="5400000" scaled="0"/>
      </a:gradFill>
      <a:gradFill rotWithShape="1">
        <a:gsLst>
          <a:gs pos="0">
            <a:schemeClr val="phClr">
              <a:tint val="96000"/>
              <a:lumMod val="104000"/>
            </a:schemeClr>
          </a:gs>
          <a:gs pos="100000">
            <a:schemeClr val="phClr">
              <a:shade val="84000"/>
              <a:lumMod val="84000"/>
            </a:schemeClr>
          </a:gs>
        </a:gsLst>
        <a:lin ang="5400000" scaled="0"/>
      </a:gradFill>
    </a:fillStyleLst>
    <a:lnStyleLst>
      <a:ln w="9525" cap="rnd" cmpd="sng" algn="ctr">
        <a:solidFill>
          <a:schemeClr val="phClr"/>
        </a:solidFill>
        <a:prstDash val="solid"/>
      </a:ln>
      <a:ln w="19050" cap="rnd" cmpd="sng" algn="ctr">
        <a:solidFill>
          <a:schemeClr val="phClr"/>
        </a:solidFill>
        <a:prstDash val="solid"/>
      </a:ln>
      <a:ln w="25400" cap="rnd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innerShdw blurRad="50800" dist="25400" dir="13500000">
            <a:srgbClr val="000000">
              <a:alpha val="55000"/>
            </a:srgbClr>
          </a:innerShdw>
        </a:effectLst>
      </a:effectStyle>
      <a:effectStyle>
        <a:effectLst>
          <a:outerShdw blurRad="508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>
          <a:bevelT w="25400" h="25400" prst="slope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90000"/>
              <a:lumMod val="110000"/>
            </a:schemeClr>
          </a:gs>
          <a:gs pos="100000">
            <a:schemeClr val="phClr">
              <a:shade val="64000"/>
              <a:lumMod val="98000"/>
            </a:schemeClr>
          </a:gs>
        </a:gsLst>
        <a:lin ang="5400000" scaled="0"/>
      </a:gradFill>
      <a:blipFill rotWithShape="1">
        <a:blip xmlns:r="http://schemas.openxmlformats.org/officeDocument/2006/relationships" r:embed="rId1">
          <a:duotone>
            <a:schemeClr val="phClr">
              <a:shade val="28000"/>
              <a:satMod val="94000"/>
              <a:lumMod val="20000"/>
            </a:schemeClr>
            <a:schemeClr val="phClr">
              <a:tint val="94000"/>
              <a:shade val="84000"/>
              <a:satMod val="148000"/>
              <a:lumMod val="114000"/>
            </a:schemeClr>
          </a:duotone>
        </a:blip>
        <a:stretch/>
      </a:blip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1475</Words>
  <Application>Microsoft Macintosh PowerPoint</Application>
  <PresentationFormat>自定义</PresentationFormat>
  <Paragraphs>181</Paragraphs>
  <Slides>23</Slides>
  <Notes>21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Arial</vt:lpstr>
      <vt:lpstr>DengXian</vt:lpstr>
      <vt:lpstr>Lato</vt:lpstr>
      <vt:lpstr>Montserrat</vt:lpstr>
      <vt:lpstr>Times New Roman</vt:lpstr>
      <vt:lpstr>Wingdings</vt:lpstr>
      <vt:lpstr>等距更纱黑体 SC</vt:lpstr>
      <vt:lpstr>等线</vt:lpstr>
      <vt:lpstr>Default Theme</vt:lpstr>
      <vt:lpstr>Default Theme</vt:lpstr>
      <vt:lpstr>PowerPoint 演示文稿</vt:lpstr>
      <vt:lpstr>PowerPoint 演示文稿</vt:lpstr>
      <vt:lpstr>PowerPoint 演示文稿</vt:lpstr>
      <vt:lpstr>项目原有界面展示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测试现场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欧美风大气排版布局PPT模板</dc:title>
  <dc:creator>YHD</dc:creator>
  <cp:lastModifiedBy>徐 畅</cp:lastModifiedBy>
  <cp:revision>75</cp:revision>
  <dcterms:created xsi:type="dcterms:W3CDTF">2017-03-12T07:55:40Z</dcterms:created>
  <dcterms:modified xsi:type="dcterms:W3CDTF">2018-06-04T14:22:34Z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